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458" r:id="rId75"/>
    <p:sldId id="459" r:id="rId76"/>
    <p:sldId id="462" r:id="rId77"/>
    <p:sldId id="395" r:id="rId78"/>
    <p:sldId id="396" r:id="rId79"/>
    <p:sldId id="398" r:id="rId80"/>
    <p:sldId id="399" r:id="rId81"/>
    <p:sldId id="397" r:id="rId82"/>
    <p:sldId id="463" r:id="rId83"/>
    <p:sldId id="400" r:id="rId84"/>
    <p:sldId id="403" r:id="rId85"/>
    <p:sldId id="401" r:id="rId86"/>
    <p:sldId id="402" r:id="rId87"/>
    <p:sldId id="404" r:id="rId88"/>
    <p:sldId id="460" r:id="rId89"/>
    <p:sldId id="464" r:id="rId90"/>
    <p:sldId id="281" r:id="rId91"/>
    <p:sldId id="282" r:id="rId92"/>
    <p:sldId id="283" r:id="rId93"/>
    <p:sldId id="284" r:id="rId94"/>
    <p:sldId id="285" r:id="rId95"/>
    <p:sldId id="286" r:id="rId96"/>
    <p:sldId id="287" r:id="rId97"/>
    <p:sldId id="288" r:id="rId98"/>
    <p:sldId id="289" r:id="rId99"/>
    <p:sldId id="290" r:id="rId100"/>
    <p:sldId id="291" r:id="rId101"/>
    <p:sldId id="292" r:id="rId102"/>
    <p:sldId id="293" r:id="rId103"/>
    <p:sldId id="294" r:id="rId104"/>
    <p:sldId id="418"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433" r:id="rId178"/>
    <p:sldId id="367" r:id="rId179"/>
    <p:sldId id="427" r:id="rId180"/>
    <p:sldId id="428" r:id="rId181"/>
    <p:sldId id="429" r:id="rId182"/>
    <p:sldId id="430" r:id="rId183"/>
    <p:sldId id="431" r:id="rId184"/>
    <p:sldId id="432" r:id="rId185"/>
    <p:sldId id="434" r:id="rId186"/>
    <p:sldId id="435" r:id="rId187"/>
    <p:sldId id="436" r:id="rId188"/>
    <p:sldId id="449" r:id="rId189"/>
    <p:sldId id="450" r:id="rId190"/>
    <p:sldId id="451" r:id="rId191"/>
    <p:sldId id="452" r:id="rId192"/>
    <p:sldId id="453" r:id="rId193"/>
    <p:sldId id="454" r:id="rId194"/>
    <p:sldId id="455" r:id="rId195"/>
    <p:sldId id="456" r:id="rId196"/>
    <p:sldId id="457"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Lst>
  <p:sldSz cx="9144000" cy="5143500" type="screen16x9"/>
  <p:notesSz cx="6858000" cy="9144000"/>
  <p:embeddedFontLst>
    <p:embeddedFont>
      <p:font typeface="Caveat" pitchFamily="2" charset="0"/>
      <p:regular r:id="rId211"/>
      <p:bold r:id="rId212"/>
    </p:embeddedFont>
    <p:embeddedFont>
      <p:font typeface="Open Sans" panose="02000000000000000000" pitchFamily="2" charset="0"/>
      <p:regular r:id="rId213"/>
      <p:bold r:id="rId214"/>
      <p:italic r:id="rId215"/>
      <p:boldItalic r:id="rId216"/>
    </p:embeddedFont>
    <p:embeddedFont>
      <p:font typeface="Roboto" panose="02000000000000000000" pitchFamily="2" charset="0"/>
      <p:regular r:id="rId217"/>
      <p:bold r:id="rId218"/>
      <p:italic r:id="rId219"/>
      <p:boldItalic r:id="rId220"/>
    </p:embeddedFont>
    <p:embeddedFont>
      <p:font typeface="Roboto Black" panose="02000000000000000000" pitchFamily="2" charset="0"/>
      <p:bold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FC52F4-3F80-43C3-8F7D-A9925B45012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6"/>
            <p14:sldId id="278"/>
            <p14:sldId id="279"/>
            <p14:sldId id="280"/>
            <p14:sldId id="413"/>
            <p14:sldId id="414"/>
            <p14:sldId id="415"/>
            <p14:sldId id="416"/>
            <p14:sldId id="417"/>
            <p14:sldId id="405"/>
            <p14:sldId id="406"/>
            <p14:sldId id="407"/>
            <p14:sldId id="408"/>
            <p14:sldId id="409"/>
            <p14:sldId id="410"/>
            <p14:sldId id="411"/>
            <p14:sldId id="412"/>
            <p14:sldId id="419"/>
            <p14:sldId id="420"/>
            <p14:sldId id="421"/>
            <p14:sldId id="422"/>
            <p14:sldId id="423"/>
            <p14:sldId id="424"/>
            <p14:sldId id="425"/>
            <p14:sldId id="426"/>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458"/>
            <p14:sldId id="459"/>
            <p14:sldId id="462"/>
            <p14:sldId id="395"/>
            <p14:sldId id="396"/>
            <p14:sldId id="398"/>
            <p14:sldId id="399"/>
            <p14:sldId id="397"/>
            <p14:sldId id="463"/>
            <p14:sldId id="400"/>
            <p14:sldId id="403"/>
            <p14:sldId id="401"/>
            <p14:sldId id="402"/>
            <p14:sldId id="404"/>
            <p14:sldId id="460"/>
            <p14:sldId id="464"/>
            <p14:sldId id="281"/>
            <p14:sldId id="282"/>
            <p14:sldId id="283"/>
            <p14:sldId id="284"/>
            <p14:sldId id="285"/>
            <p14:sldId id="286"/>
            <p14:sldId id="287"/>
            <p14:sldId id="288"/>
            <p14:sldId id="289"/>
            <p14:sldId id="290"/>
            <p14:sldId id="291"/>
            <p14:sldId id="292"/>
            <p14:sldId id="293"/>
            <p14:sldId id="294"/>
            <p14:sldId id="418"/>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433"/>
            <p14:sldId id="367"/>
            <p14:sldId id="427"/>
            <p14:sldId id="428"/>
            <p14:sldId id="429"/>
            <p14:sldId id="430"/>
            <p14:sldId id="431"/>
            <p14:sldId id="432"/>
            <p14:sldId id="434"/>
            <p14:sldId id="435"/>
            <p14:sldId id="436"/>
            <p14:sldId id="449"/>
            <p14:sldId id="450"/>
            <p14:sldId id="451"/>
            <p14:sldId id="452"/>
            <p14:sldId id="453"/>
            <p14:sldId id="454"/>
            <p14:sldId id="455"/>
            <p14:sldId id="456"/>
            <p14:sldId id="457"/>
            <p14:sldId id="437"/>
            <p14:sldId id="438"/>
            <p14:sldId id="439"/>
            <p14:sldId id="440"/>
            <p14:sldId id="441"/>
            <p14:sldId id="442"/>
            <p14:sldId id="443"/>
            <p14:sldId id="444"/>
            <p14:sldId id="445"/>
            <p14:sldId id="446"/>
            <p14:sldId id="447"/>
            <p14:sldId id="448"/>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font" Target="fonts/font6.fntdata" /><Relationship Id="rId211" Type="http://schemas.openxmlformats.org/officeDocument/2006/relationships/font" Target="fonts/font1.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font" Target="fonts/font12.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2.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3.fntdata" /><Relationship Id="rId218" Type="http://schemas.openxmlformats.org/officeDocument/2006/relationships/font" Target="fonts/font8.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font" Target="fonts/font9.fntdata" /><Relationship Id="rId3" Type="http://schemas.openxmlformats.org/officeDocument/2006/relationships/slide" Target="slides/slide2.xml" /><Relationship Id="rId214" Type="http://schemas.openxmlformats.org/officeDocument/2006/relationships/font" Target="fonts/font4.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font" Target="fonts/font10.fntdata"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notesMaster" Target="notesMasters/notesMaster1.xml" /><Relationship Id="rId215" Type="http://schemas.openxmlformats.org/officeDocument/2006/relationships/font" Target="fonts/font5.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font" Target="fonts/font11.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8B43981-9FE2-1D59-28B7-ADD9BBA5D39C}"/>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42D856EC-DED2-5713-2968-991DD35E7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1F4EC989-C1C7-8710-6408-00D3A7BE0C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61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E945EDA-7D8D-7327-0640-C1365FCC9DBA}"/>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B37CA54B-A4D1-745C-315E-0D1069D2D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7309357C-7D56-67B5-8EA6-928ED71CDD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ACABBB9-2F33-E816-49B2-6505FF66C961}"/>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C327217C-99F7-EE15-3B14-A927DEFBD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F2951651-5A68-DBDA-56FD-6553E587F7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75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109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CE5A12A-4EF8-6FD5-E899-4AF100BACC63}"/>
            </a:ext>
          </a:extLst>
        </p:cNvPr>
        <p:cNvGrpSpPr/>
        <p:nvPr/>
      </p:nvGrpSpPr>
      <p:grpSpPr>
        <a:xfrm>
          <a:off x="0" y="0"/>
          <a:ext cx="0" cy="0"/>
          <a:chOff x="0" y="0"/>
          <a:chExt cx="0" cy="0"/>
        </a:xfrm>
      </p:grpSpPr>
      <p:sp>
        <p:nvSpPr>
          <p:cNvPr id="138" name="Google Shape;138;g2e7fd6ac6c2_0_138:notes">
            <a:extLst>
              <a:ext uri="{FF2B5EF4-FFF2-40B4-BE49-F238E27FC236}">
                <a16:creationId xmlns:a16="http://schemas.microsoft.com/office/drawing/2014/main" id="{01783B35-5860-F399-985D-A97E9837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a:extLst>
              <a:ext uri="{FF2B5EF4-FFF2-40B4-BE49-F238E27FC236}">
                <a16:creationId xmlns:a16="http://schemas.microsoft.com/office/drawing/2014/main" id="{8353DE75-7231-CF45-CDB6-52336135CA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2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F6D871D-65BF-D77C-A27B-3246694F6A67}"/>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AF44DBA4-9841-B8E1-CBDA-6C8BE7D3F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475B81A6-47C3-3276-4A4F-40BA481C18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1646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71500454-30C8-DC29-0B28-1182929E1DE3}"/>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141203B0-41B3-CEB6-005F-D07332969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388AF7E4-6175-B1C7-0031-248A44D1C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21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1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96.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7.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3.xml" /><Relationship Id="rId4" Type="http://schemas.openxmlformats.org/officeDocument/2006/relationships/image" Target="../media/image37.png"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3.xml" /><Relationship Id="rId4" Type="http://schemas.openxmlformats.org/officeDocument/2006/relationships/image" Target="../media/image38.png"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13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2.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4.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1.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5.xml"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8.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6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2.xml" /><Relationship Id="rId1" Type="http://schemas.openxmlformats.org/officeDocument/2006/relationships/slideLayout" Target="../slideLayouts/slideLayout1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6.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7.xml" /><Relationship Id="rId1" Type="http://schemas.openxmlformats.org/officeDocument/2006/relationships/slideLayout" Target="../slideLayouts/slideLayout1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s>
</file>

<file path=ppt/slides/_rels/slide1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5.xml" /><Relationship Id="rId1" Type="http://schemas.openxmlformats.org/officeDocument/2006/relationships/slideLayout" Target="../slideLayouts/slideLayout12.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s>
</file>

<file path=ppt/slides/_rels/slide1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1.png" /></Relationships>
</file>

<file path=ppt/slides/_rels/slide1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 Id="rId4" Type="http://schemas.openxmlformats.org/officeDocument/2006/relationships/image" Target="../media/image56.png"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0.xml" /><Relationship Id="rId1" Type="http://schemas.openxmlformats.org/officeDocument/2006/relationships/slideLayout" Target="../slideLayouts/slideLayout12.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0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3.xml" /><Relationship Id="rId1" Type="http://schemas.openxmlformats.org/officeDocument/2006/relationships/slideLayout" Target="../slideLayouts/slideLayout12.xml" /></Relationships>
</file>

<file path=ppt/slides/_rels/slide2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4.xml" /><Relationship Id="rId1" Type="http://schemas.openxmlformats.org/officeDocument/2006/relationships/slideLayout" Target="../slideLayouts/slideLayout12.xml" /></Relationships>
</file>

<file path=ppt/slides/_rels/slide2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5.xml" /><Relationship Id="rId1" Type="http://schemas.openxmlformats.org/officeDocument/2006/relationships/slideLayout" Target="../slideLayouts/slideLayout12.xml" /></Relationships>
</file>

<file path=ppt/slides/_rels/slide2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2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7.xml" /><Relationship Id="rId1" Type="http://schemas.openxmlformats.org/officeDocument/2006/relationships/slideLayout" Target="../slideLayouts/slideLayout12.xml" /></Relationships>
</file>

<file path=ppt/slides/_rels/slide20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8.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9.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6" Type="http://schemas.openxmlformats.org/officeDocument/2006/relationships/image" Target="../media/image18.png" /><Relationship Id="rId5" Type="http://schemas.openxmlformats.org/officeDocument/2006/relationships/image" Target="../media/image15.png" /><Relationship Id="rId4" Type="http://schemas.openxmlformats.org/officeDocument/2006/relationships/image" Target="../media/image14.png" /></Relationships>
</file>

<file path=ppt/slides/_rels/slide7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4.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9.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2.png" /><Relationship Id="rId4" Type="http://schemas.openxmlformats.org/officeDocument/2006/relationships/image" Target="../media/image14.png"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2.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6.xml" /><Relationship Id="rId1" Type="http://schemas.openxmlformats.org/officeDocument/2006/relationships/slideLayout" Target="../slideLayouts/slideLayout12.xml" /><Relationship Id="rId4" Type="http://schemas.openxmlformats.org/officeDocument/2006/relationships/image" Target="../media/image25.png"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26.png" /></Relationships>
</file>

<file path=ppt/slides/_rels/slide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416320"/>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105145"/>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66698" cy="1997150"/>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misalnya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pic>
        <p:nvPicPr>
          <p:cNvPr id="3" name="Picture 2">
            <a:extLst>
              <a:ext uri="{FF2B5EF4-FFF2-40B4-BE49-F238E27FC236}">
                <a16:creationId xmlns:a16="http://schemas.microsoft.com/office/drawing/2014/main" id="{D9E0241C-0E7D-B6A1-DDD6-40CC93C2E916}"/>
              </a:ext>
            </a:extLst>
          </p:cNvPr>
          <p:cNvPicPr>
            <a:picLocks noChangeAspect="1"/>
          </p:cNvPicPr>
          <p:nvPr/>
        </p:nvPicPr>
        <p:blipFill>
          <a:blip r:embed="rId2"/>
          <a:stretch>
            <a:fillRect/>
          </a:stretch>
        </p:blipFill>
        <p:spPr>
          <a:xfrm>
            <a:off x="2103589" y="1167205"/>
            <a:ext cx="3734321" cy="1448002"/>
          </a:xfrm>
          <a:prstGeom prst="rect">
            <a:avLst/>
          </a:prstGeom>
        </p:spPr>
      </p:pic>
    </p:spTree>
    <p:extLst>
      <p:ext uri="{BB962C8B-B14F-4D97-AF65-F5344CB8AC3E}">
        <p14:creationId xmlns:p14="http://schemas.microsoft.com/office/powerpoint/2010/main" val="147861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275690819"/>
              </p:ext>
            </p:extLst>
          </p:nvPr>
        </p:nvGraphicFramePr>
        <p:xfrm>
          <a:off x="975290" y="925945"/>
          <a:ext cx="5771873" cy="379447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3011890155"/>
              </p:ext>
            </p:extLst>
          </p:nvPr>
        </p:nvGraphicFramePr>
        <p:xfrm>
          <a:off x="470476" y="1047750"/>
          <a:ext cx="7302501" cy="3678555"/>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p>
                      <a:pPr algn="l" fontAlgn="b"/>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r>
                        <a:rPr lang="en-US" sz="1100" b="1" i="0" u="none" strike="noStrike" dirty="0">
                          <a:solidFill>
                            <a:srgbClr val="000000"/>
                          </a:solidFill>
                          <a:effectLst/>
                          <a:latin typeface="Calibri" panose="020F0502020204030204" pitchFamily="34" charset="0"/>
                        </a:rPr>
                        <a:t>Di Kurang :</a:t>
                      </a:r>
                    </a:p>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659172585"/>
              </p:ext>
            </p:extLst>
          </p:nvPr>
        </p:nvGraphicFramePr>
        <p:xfrm>
          <a:off x="609600" y="775277"/>
          <a:ext cx="7301345" cy="370840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a:t>
                      </a:r>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594124618"/>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r>
                        <a:rPr lang="en-US" sz="1200" dirty="0"/>
                        <a:t>102</a:t>
                      </a:r>
                    </a:p>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pPr algn="ctr"/>
                      <a:r>
                        <a:rPr lang="en-US" sz="1200" dirty="0"/>
                        <a:t>101</a:t>
                      </a:r>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1119500391"/>
              </p:ext>
            </p:extLst>
          </p:nvPr>
        </p:nvGraphicFramePr>
        <p:xfrm>
          <a:off x="1032162" y="393462"/>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r>
                        <a:rPr lang="en-US" sz="1200" dirty="0"/>
                        <a:t>106</a:t>
                      </a:r>
                    </a:p>
                    <a:p>
                      <a:endParaRPr lang="en-US" sz="1200" dirty="0"/>
                    </a:p>
                    <a:p>
                      <a:r>
                        <a:rPr lang="en-US" sz="1200" dirty="0"/>
                        <a:t>501</a:t>
                      </a:r>
                    </a:p>
                    <a:p>
                      <a:endParaRPr lang="en-US" sz="1200" dirty="0"/>
                    </a:p>
                    <a:p>
                      <a:r>
                        <a:rPr lang="en-US" sz="1200" dirty="0"/>
                        <a:t>503</a:t>
                      </a:r>
                    </a:p>
                    <a:p>
                      <a:endParaRPr lang="en-US" sz="1200" dirty="0"/>
                    </a:p>
                    <a:p>
                      <a:endParaRPr lang="en-US" sz="1200" dirty="0"/>
                    </a:p>
                    <a:p>
                      <a:endParaRPr lang="en-US" sz="1200" dirty="0"/>
                    </a:p>
                    <a:p>
                      <a:r>
                        <a:rPr lang="en-US" sz="1200" dirty="0"/>
                        <a:t>101</a:t>
                      </a:r>
                    </a:p>
                    <a:p>
                      <a:endParaRPr lang="en-US" sz="1200" dirty="0"/>
                    </a:p>
                    <a:p>
                      <a:r>
                        <a:rPr lang="en-US" sz="1200" dirty="0"/>
                        <a:t>102</a:t>
                      </a:r>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r>
                        <a:rPr lang="en-US" sz="1200" dirty="0"/>
                        <a:t>101</a:t>
                      </a:r>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r>
                        <a:rPr lang="en-US" sz="1200" dirty="0"/>
                        <a:t>102</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2313164524"/>
              </p:ext>
            </p:extLst>
          </p:nvPr>
        </p:nvGraphicFramePr>
        <p:xfrm>
          <a:off x="1640032" y="2085110"/>
          <a:ext cx="5295900" cy="2129704"/>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0032" y="2085110"/>
                        <a:ext cx="5295900" cy="2129704"/>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dan PT DUEL adalah perusahaan yang sama-sama bergerak dibidang manufaktur. Kedua perusahaan ini dikenal bersaing ketat dalam industrinya.</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Di akhir periode 2023, management PT DEAL ingin mengevaluasi kinerja keuangannya dan membandingkan dengan kondisi keuangan pesaing utamanya yaitu PT DUEL.</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mengkomparasikan beberapa pos dalam laporan keuangan sebagai berikut:</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graphicFrame>
        <p:nvGraphicFramePr>
          <p:cNvPr id="87" name="Google Shape;87;g274a64ae36d_1_0"/>
          <p:cNvGraphicFramePr/>
          <p:nvPr>
            <p:extLst>
              <p:ext uri="{D42A27DB-BD31-4B8C-83A1-F6EECF244321}">
                <p14:modId xmlns:p14="http://schemas.microsoft.com/office/powerpoint/2010/main" val="2606249244"/>
              </p:ext>
            </p:extLst>
          </p:nvPr>
        </p:nvGraphicFramePr>
        <p:xfrm>
          <a:off x="529936" y="2744600"/>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urusan</a:t>
            </a:r>
            <a:r>
              <a:rPr lang="en-US" sz="1200" dirty="0">
                <a:solidFill>
                  <a:schemeClr val="tx1"/>
                </a:solidFill>
              </a:rPr>
              <a:t> </a:t>
            </a:r>
            <a:r>
              <a:rPr lang="en-US" sz="1200" dirty="0" err="1">
                <a:solidFill>
                  <a:schemeClr val="tx1"/>
                </a:solidFill>
              </a:rPr>
              <a:t>pendapatan</a:t>
            </a:r>
            <a:r>
              <a:rPr lang="en-US" sz="1200" dirty="0">
                <a:solidFill>
                  <a:schemeClr val="tx1"/>
                </a:solidFill>
              </a:rPr>
              <a:t>.</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dalam</a:t>
            </a:r>
            <a:r>
              <a:rPr lang="en-US" sz="1200" dirty="0">
                <a:solidFill>
                  <a:schemeClr val="tx1"/>
                </a:solidFill>
              </a:rPr>
              <a:t> </a:t>
            </a:r>
            <a:r>
              <a:rPr lang="en-US" sz="1200" dirty="0" err="1">
                <a:solidFill>
                  <a:schemeClr val="tx1"/>
                </a:solidFill>
              </a:rPr>
              <a:t>memperoleh</a:t>
            </a:r>
            <a:r>
              <a:rPr lang="en-US" sz="1200" dirty="0">
                <a:solidFill>
                  <a:schemeClr val="tx1"/>
                </a:solidFill>
              </a:rPr>
              <a:t> </a:t>
            </a:r>
            <a:r>
              <a:rPr lang="en-US" sz="1200" dirty="0" err="1">
                <a:solidFill>
                  <a:schemeClr val="tx1"/>
                </a:solidFill>
              </a:rPr>
              <a:t>laba</a:t>
            </a:r>
            <a:endParaRPr lang="en-US" sz="1200" dirty="0">
              <a:solidFill>
                <a:schemeClr val="tx1"/>
              </a:solidFill>
            </a:endParaRP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75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kurang</a:t>
            </a:r>
            <a:r>
              <a:rPr lang="en-ID" dirty="0">
                <a:solidFill>
                  <a:schemeClr val="tx1"/>
                </a:solidFill>
              </a:rPr>
              <a:t> </a:t>
            </a:r>
            <a:r>
              <a:rPr lang="en-ID" dirty="0" err="1">
                <a:solidFill>
                  <a:schemeClr val="tx1"/>
                </a:solidFill>
              </a:rPr>
              <a:t>kompetitif</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a:t>
            </a:r>
            <a:r>
              <a:rPr lang="en-US" dirty="0" err="1">
                <a:solidFill>
                  <a:schemeClr val="tx1"/>
                </a:solidFill>
              </a:rPr>
              <a:t>artinya</a:t>
            </a:r>
            <a:r>
              <a:rPr lang="en-US" dirty="0">
                <a:solidFill>
                  <a:schemeClr val="tx1"/>
                </a:solidFill>
              </a:rPr>
              <a:t> PT Duel </a:t>
            </a:r>
            <a:r>
              <a:rPr lang="en-US" dirty="0" err="1">
                <a:solidFill>
                  <a:schemeClr val="tx1"/>
                </a:solidFill>
              </a:rPr>
              <a:t>lebih</a:t>
            </a:r>
            <a:r>
              <a:rPr lang="en-US" dirty="0">
                <a:solidFill>
                  <a:schemeClr val="tx1"/>
                </a:solidFill>
              </a:rPr>
              <a:t> </a:t>
            </a:r>
            <a:r>
              <a:rPr lang="en-US" dirty="0" err="1">
                <a:solidFill>
                  <a:schemeClr val="tx1"/>
                </a:solidFill>
              </a:rPr>
              <a:t>baik</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menghasilkan</a:t>
            </a:r>
            <a:r>
              <a:rPr lang="en-US" dirty="0">
                <a:solidFill>
                  <a:schemeClr val="tx1"/>
                </a:solidFill>
              </a:rPr>
              <a:t> </a:t>
            </a:r>
            <a:r>
              <a:rPr lang="en-US" dirty="0" err="1">
                <a:solidFill>
                  <a:schemeClr val="tx1"/>
                </a:solidFill>
              </a:rPr>
              <a:t>keuntungan</a:t>
            </a: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Arus Kas</a:t>
            </a:r>
            <a:endParaRPr sz="3600" b="1" dirty="0">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10092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r>
              <a:rPr lang="id-ID" sz="1200" dirty="0">
                <a:solidFill>
                  <a:schemeClr val="dk1"/>
                </a:solidFill>
              </a:rPr>
              <a:t> artinya </a:t>
            </a:r>
            <a:r>
              <a:rPr lang="en-US" sz="1200" dirty="0" err="1">
                <a:solidFill>
                  <a:schemeClr val="dk1"/>
                </a:solidFill>
              </a:rPr>
              <a:t>arus</a:t>
            </a:r>
            <a:r>
              <a:rPr lang="en-US" sz="1200" dirty="0">
                <a:solidFill>
                  <a:schemeClr val="dk1"/>
                </a:solidFill>
              </a:rPr>
              <a:t> kas </a:t>
            </a:r>
            <a:r>
              <a:rPr lang="en-US" sz="1200" dirty="0" err="1">
                <a:solidFill>
                  <a:schemeClr val="dk1"/>
                </a:solidFill>
              </a:rPr>
              <a:t>operasional</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dikatakan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a:t>
            </a:r>
            <a:r>
              <a:rPr lang="en-US" sz="1200" dirty="0" err="1">
                <a:solidFill>
                  <a:schemeClr val="dk1"/>
                </a:solidFill>
              </a:rPr>
              <a:t>dari</a:t>
            </a:r>
            <a:r>
              <a:rPr lang="en-US" sz="1200" dirty="0">
                <a:solidFill>
                  <a:schemeClr val="dk1"/>
                </a:solidFill>
              </a:rPr>
              <a:t> kas </a:t>
            </a:r>
            <a:r>
              <a:rPr lang="en-US" sz="1200" dirty="0" err="1">
                <a:solidFill>
                  <a:schemeClr val="dk1"/>
                </a:solidFill>
              </a:rPr>
              <a:t>masuk</a:t>
            </a:r>
            <a:r>
              <a:rPr lang="en-US" sz="1200" dirty="0">
                <a:solidFill>
                  <a:schemeClr val="dk1"/>
                </a:solidFill>
              </a:rPr>
              <a:t> </a:t>
            </a:r>
            <a:r>
              <a:rPr lang="en-US" sz="1200" dirty="0" err="1">
                <a:solidFill>
                  <a:schemeClr val="dk1"/>
                </a:solidFill>
              </a:rPr>
              <a:t>berupa</a:t>
            </a:r>
            <a:r>
              <a:rPr lang="en-US" sz="1200" dirty="0">
                <a:solidFill>
                  <a:schemeClr val="dk1"/>
                </a:solidFill>
              </a:rPr>
              <a:t> </a:t>
            </a:r>
            <a:r>
              <a:rPr lang="en-US" sz="1200" dirty="0" err="1">
                <a:solidFill>
                  <a:schemeClr val="dk1"/>
                </a:solidFill>
              </a:rPr>
              <a:t>penerimaan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penerimaan</a:t>
            </a:r>
            <a:r>
              <a:rPr lang="en-US" sz="1200" dirty="0">
                <a:solidFill>
                  <a:schemeClr val="dk1"/>
                </a:solidFill>
              </a:rPr>
              <a:t> bunga dan </a:t>
            </a:r>
            <a:r>
              <a:rPr lang="en-US" sz="1200" dirty="0" err="1">
                <a:solidFill>
                  <a:schemeClr val="dk1"/>
                </a:solidFill>
              </a:rPr>
              <a:t>pendapatan</a:t>
            </a:r>
            <a:r>
              <a:rPr lang="en-US" sz="1200" dirty="0">
                <a:solidFill>
                  <a:schemeClr val="dk1"/>
                </a:solidFill>
              </a:rPr>
              <a:t> lain </a:t>
            </a:r>
            <a:r>
              <a:rPr lang="en-US" sz="1200" dirty="0" err="1">
                <a:solidFill>
                  <a:schemeClr val="dk1"/>
                </a:solidFill>
              </a:rPr>
              <a:t>lain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ditampilkan</a:t>
            </a:r>
            <a:r>
              <a:rPr lang="en-US" sz="1200" dirty="0">
                <a:solidFill>
                  <a:schemeClr val="dk1"/>
                </a:solidFill>
              </a:rPr>
              <a:t> </a:t>
            </a:r>
            <a:r>
              <a:rPr lang="en-US" sz="1200" dirty="0" err="1">
                <a:solidFill>
                  <a:schemeClr val="dk1"/>
                </a:solidFill>
              </a:rPr>
              <a:t>digambar</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juga </a:t>
            </a:r>
            <a:r>
              <a:rPr lang="en-US" sz="1200" dirty="0" err="1">
                <a:solidFill>
                  <a:schemeClr val="dk1"/>
                </a:solidFill>
              </a:rPr>
              <a:t>dari</a:t>
            </a:r>
            <a:r>
              <a:rPr lang="en-US" sz="1200" dirty="0">
                <a:solidFill>
                  <a:schemeClr val="dk1"/>
                </a:solidFill>
              </a:rPr>
              <a:t> kas </a:t>
            </a:r>
            <a:r>
              <a:rPr lang="en-US" sz="1200" dirty="0" err="1">
                <a:solidFill>
                  <a:schemeClr val="dk1"/>
                </a:solidFill>
              </a:rPr>
              <a:t>keluar</a:t>
            </a:r>
            <a:r>
              <a:rPr lang="en-US" sz="1200" dirty="0">
                <a:solidFill>
                  <a:schemeClr val="dk1"/>
                </a:solidFill>
              </a:rPr>
              <a:t> yang </a:t>
            </a:r>
            <a:r>
              <a:rPr lang="en-US" sz="1200" dirty="0" err="1">
                <a:solidFill>
                  <a:schemeClr val="dk1"/>
                </a:solidFill>
              </a:rPr>
              <a:t>berupa</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pembayaran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pemasok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beban</a:t>
            </a:r>
            <a:r>
              <a:rPr lang="en-US" sz="1200" dirty="0">
                <a:solidFill>
                  <a:schemeClr val="dk1"/>
                </a:solidFill>
              </a:rPr>
              <a:t> </a:t>
            </a:r>
            <a:r>
              <a:rPr lang="en-US" sz="1200" dirty="0" err="1">
                <a:solidFill>
                  <a:schemeClr val="dk1"/>
                </a:solidFill>
              </a:rPr>
              <a:t>operasional</a:t>
            </a:r>
            <a:r>
              <a:rPr lang="en-US" sz="1200" dirty="0">
                <a:solidFill>
                  <a:schemeClr val="dk1"/>
                </a:solidFill>
              </a:rPr>
              <a:t> lain, </a:t>
            </a:r>
            <a:r>
              <a:rPr lang="en-US" sz="1200" dirty="0" err="1">
                <a:solidFill>
                  <a:schemeClr val="dk1"/>
                </a:solidFill>
              </a:rPr>
              <a:t>pph</a:t>
            </a:r>
            <a:r>
              <a:rPr lang="en-US" sz="1200" dirty="0">
                <a:solidFill>
                  <a:schemeClr val="dk1"/>
                </a:solidFill>
              </a:rPr>
              <a:t> badan dan </a:t>
            </a:r>
            <a:r>
              <a:rPr lang="en-US" sz="1200" dirty="0" err="1">
                <a:solidFill>
                  <a:schemeClr val="dk1"/>
                </a:solidFill>
              </a:rPr>
              <a:t>pembayaran</a:t>
            </a:r>
            <a:r>
              <a:rPr lang="en-US" sz="1200" dirty="0">
                <a:solidFill>
                  <a:schemeClr val="dk1"/>
                </a:solidFill>
              </a:rPr>
              <a:t> bunga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id-ID" sz="1200" dirty="0">
                <a:solidFill>
                  <a:schemeClr val="dk1"/>
                </a:solidFill>
              </a:rPr>
              <a:t>negative</a:t>
            </a:r>
            <a:r>
              <a:rPr lang="en-US" sz="1200" dirty="0">
                <a:solidFill>
                  <a:schemeClr val="dk1"/>
                </a:solidFill>
              </a:rPr>
              <a:t> </a:t>
            </a:r>
            <a:r>
              <a:rPr lang="en-US" sz="1200" dirty="0" err="1">
                <a:solidFill>
                  <a:schemeClr val="dk1"/>
                </a:solidFill>
              </a:rPr>
              <a:t>sebesar</a:t>
            </a:r>
            <a:r>
              <a:rPr lang="en-US" sz="1200" dirty="0">
                <a:solidFill>
                  <a:schemeClr val="dk1"/>
                </a:solidFill>
              </a:rPr>
              <a:t> Rp 81.911</a:t>
            </a:r>
            <a:r>
              <a:rPr lang="id-ID" sz="1200" dirty="0">
                <a:solidFill>
                  <a:schemeClr val="dk1"/>
                </a:solidFill>
              </a:rPr>
              <a:t>. Arus kas </a:t>
            </a:r>
            <a:r>
              <a:rPr lang="en-US" sz="1200" dirty="0" err="1">
                <a:solidFill>
                  <a:schemeClr val="dk1"/>
                </a:solidFill>
              </a:rPr>
              <a:t>negatif</a:t>
            </a:r>
            <a:r>
              <a:rPr lang="en-US" sz="1200" dirty="0">
                <a:solidFill>
                  <a:schemeClr val="dk1"/>
                </a:solidFill>
              </a:rPr>
              <a:t> </a:t>
            </a:r>
            <a:r>
              <a:rPr lang="en-US" sz="1200" dirty="0" err="1">
                <a:solidFill>
                  <a:schemeClr val="dk1"/>
                </a:solidFill>
              </a:rPr>
              <a:t>ini</a:t>
            </a:r>
            <a:r>
              <a:rPr lang="id-ID"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kas </a:t>
            </a:r>
            <a:r>
              <a:rPr lang="en-US" sz="1200" dirty="0" err="1">
                <a:solidFill>
                  <a:schemeClr val="dk1"/>
                </a:solidFill>
              </a:rPr>
              <a:t>keluar</a:t>
            </a:r>
            <a:r>
              <a:rPr lang="id-ID" sz="1200" dirty="0">
                <a:solidFill>
                  <a:schemeClr val="dk1"/>
                </a:solidFill>
              </a:rPr>
              <a:t> seperti membeli aktiva tetap dan investasi jangka pendek</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id-ID" sz="1200" dirty="0">
                <a:solidFill>
                  <a:schemeClr val="dk1"/>
                </a:solidFill>
              </a:rPr>
              <a:t>.</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poistif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penerimaan</a:t>
            </a:r>
            <a:r>
              <a:rPr lang="en-US" sz="1200" dirty="0">
                <a:solidFill>
                  <a:schemeClr val="dk1"/>
                </a:solidFill>
              </a:rPr>
              <a:t> kas yang </a:t>
            </a:r>
            <a:r>
              <a:rPr lang="en-US" sz="1200" dirty="0" err="1">
                <a:solidFill>
                  <a:schemeClr val="dk1"/>
                </a:solidFill>
              </a:rPr>
              <a:t>bersumber</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penjualan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 </a:t>
            </a:r>
            <a:r>
              <a:rPr lang="en-US" sz="1200" dirty="0" err="1">
                <a:solidFill>
                  <a:schemeClr val="dk1"/>
                </a:solidFill>
              </a:rPr>
              <a:t>Arus</a:t>
            </a:r>
            <a:r>
              <a:rPr lang="en-US" sz="1200" dirty="0">
                <a:solidFill>
                  <a:schemeClr val="dk1"/>
                </a:solidFill>
              </a:rPr>
              <a:t> kas negative </a:t>
            </a:r>
            <a:r>
              <a:rPr lang="en-US" sz="1200" dirty="0" err="1">
                <a:solidFill>
                  <a:schemeClr val="dk1"/>
                </a:solidFill>
              </a:rPr>
              <a:t>menandakan</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berfokus</a:t>
            </a:r>
            <a:r>
              <a:rPr lang="en-US" sz="1200" dirty="0">
                <a:solidFill>
                  <a:schemeClr val="dk1"/>
                </a:solidFill>
              </a:rPr>
              <a:t> </a:t>
            </a:r>
            <a:r>
              <a:rPr lang="en-US" sz="1200" dirty="0" err="1">
                <a:solidFill>
                  <a:schemeClr val="dk1"/>
                </a:solidFill>
              </a:rPr>
              <a:t>untuk</a:t>
            </a:r>
            <a:r>
              <a:rPr lang="en-US" sz="1200" dirty="0">
                <a:solidFill>
                  <a:schemeClr val="dk1"/>
                </a:solidFill>
              </a:rPr>
              <a:t> </a:t>
            </a:r>
            <a:r>
              <a:rPr lang="en-US" sz="1200" dirty="0" err="1">
                <a:solidFill>
                  <a:schemeClr val="dk1"/>
                </a:solidFill>
              </a:rPr>
              <a:t>pertumbuhan</a:t>
            </a:r>
            <a:r>
              <a:rPr lang="en-US" sz="1200" dirty="0">
                <a:solidFill>
                  <a:schemeClr val="dk1"/>
                </a:solidFill>
              </a:rPr>
              <a:t> </a:t>
            </a:r>
            <a:r>
              <a:rPr lang="en-US" sz="1200" dirty="0" err="1">
                <a:solidFill>
                  <a:schemeClr val="dk1"/>
                </a:solidFill>
              </a:rPr>
              <a:t>jangka</a:t>
            </a:r>
            <a:r>
              <a:rPr lang="en-US" sz="1200" dirty="0">
                <a:solidFill>
                  <a:schemeClr val="dk1"/>
                </a:solidFill>
              </a:rPr>
              <a:t> </a:t>
            </a:r>
            <a:r>
              <a:rPr lang="en-US" sz="1200" dirty="0" err="1">
                <a:solidFill>
                  <a:schemeClr val="dk1"/>
                </a:solidFill>
              </a:rPr>
              <a:t>panjang</a:t>
            </a:r>
            <a:r>
              <a:rPr lang="en-US" sz="1200" dirty="0">
                <a:solidFill>
                  <a:schemeClr val="dk1"/>
                </a:solidFill>
              </a:rPr>
              <a:t>.</a:t>
            </a: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5071725" y="758678"/>
            <a:ext cx="3859500" cy="4061546"/>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100" i="0" u="none" strike="noStrike" cap="none" dirty="0">
                <a:solidFill>
                  <a:schemeClr val="dk1"/>
                </a:solidFill>
              </a:rPr>
              <a:t>Hasil Analisis</a:t>
            </a:r>
            <a:r>
              <a:rPr lang="en-US" sz="1100" i="0" u="none" strike="noStrike" cap="none" dirty="0">
                <a:solidFill>
                  <a:schemeClr val="dk1"/>
                </a:solidFill>
              </a:rPr>
              <a:t> </a:t>
            </a:r>
            <a:r>
              <a:rPr lang="id" sz="1100" i="0" u="none" strike="noStrike" cap="none" dirty="0">
                <a:solidFill>
                  <a:schemeClr val="dk1"/>
                </a:solidFill>
              </a:rPr>
              <a:t>:</a:t>
            </a:r>
            <a:endParaRPr lang="en-US" sz="11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Arus</a:t>
            </a:r>
            <a:r>
              <a:rPr lang="en-US" sz="1100" dirty="0">
                <a:solidFill>
                  <a:schemeClr val="dk1"/>
                </a:solidFill>
              </a:rPr>
              <a:t> kas </a:t>
            </a:r>
            <a:r>
              <a:rPr lang="en-US" sz="1100" dirty="0" err="1">
                <a:solidFill>
                  <a:schemeClr val="dk1"/>
                </a:solidFill>
              </a:rPr>
              <a:t>pendanaan</a:t>
            </a:r>
            <a:r>
              <a:rPr lang="en-US" sz="1100" dirty="0">
                <a:solidFill>
                  <a:schemeClr val="dk1"/>
                </a:solidFill>
              </a:rPr>
              <a:t> </a:t>
            </a:r>
            <a:r>
              <a:rPr lang="en-US" sz="1100" dirty="0" err="1">
                <a:solidFill>
                  <a:schemeClr val="dk1"/>
                </a:solidFill>
              </a:rPr>
              <a:t>menghasilkan</a:t>
            </a:r>
            <a:r>
              <a:rPr lang="en-US" sz="1100" dirty="0">
                <a:solidFill>
                  <a:schemeClr val="dk1"/>
                </a:solidFill>
              </a:rPr>
              <a:t> </a:t>
            </a:r>
            <a:r>
              <a:rPr lang="en-US" sz="1100" dirty="0" err="1">
                <a:solidFill>
                  <a:schemeClr val="dk1"/>
                </a:solidFill>
              </a:rPr>
              <a:t>angka</a:t>
            </a:r>
            <a:r>
              <a:rPr lang="en-US" sz="1100" dirty="0">
                <a:solidFill>
                  <a:schemeClr val="dk1"/>
                </a:solidFill>
              </a:rPr>
              <a:t> negative </a:t>
            </a:r>
            <a:r>
              <a:rPr lang="en-US" sz="1100" dirty="0" err="1">
                <a:solidFill>
                  <a:schemeClr val="dk1"/>
                </a:solidFill>
              </a:rPr>
              <a:t>sebesar</a:t>
            </a:r>
            <a:r>
              <a:rPr lang="en-US" sz="1100" dirty="0">
                <a:solidFill>
                  <a:schemeClr val="dk1"/>
                </a:solidFill>
              </a:rPr>
              <a:t> 1.294</a:t>
            </a:r>
            <a:r>
              <a:rPr lang="id-ID" sz="1100" dirty="0">
                <a:solidFill>
                  <a:schemeClr val="dk1"/>
                </a:solidFill>
              </a:rPr>
              <a:t>. yang disebabkan dari pembayaran sewa</a:t>
            </a:r>
            <a:r>
              <a:rPr lang="en-US" sz="1100" dirty="0">
                <a:solidFill>
                  <a:schemeClr val="dk1"/>
                </a:solidFill>
              </a:rPr>
              <a:t> </a:t>
            </a:r>
            <a:r>
              <a:rPr lang="en-US" sz="1100" dirty="0" err="1">
                <a:solidFill>
                  <a:schemeClr val="dk1"/>
                </a:solidFill>
              </a:rPr>
              <a:t>seperti</a:t>
            </a:r>
            <a:r>
              <a:rPr lang="en-US" sz="1100" dirty="0">
                <a:solidFill>
                  <a:schemeClr val="dk1"/>
                </a:solidFill>
              </a:rPr>
              <a:t> yang </a:t>
            </a:r>
            <a:r>
              <a:rPr lang="en-US" sz="1100" dirty="0" err="1">
                <a:solidFill>
                  <a:schemeClr val="dk1"/>
                </a:solidFill>
              </a:rPr>
              <a:t>ditampilkan</a:t>
            </a:r>
            <a:r>
              <a:rPr lang="en-US" sz="1100" dirty="0">
                <a:solidFill>
                  <a:schemeClr val="dk1"/>
                </a:solidFill>
              </a:rPr>
              <a:t> </a:t>
            </a:r>
            <a:r>
              <a:rPr lang="en-US" sz="1100" dirty="0" err="1">
                <a:solidFill>
                  <a:schemeClr val="dk1"/>
                </a:solidFill>
              </a:rPr>
              <a:t>disamping</a:t>
            </a:r>
            <a:r>
              <a:rPr lang="en-US" sz="1100" dirty="0">
                <a:solidFill>
                  <a:schemeClr val="dk1"/>
                </a:solidFill>
              </a:rPr>
              <a:t>. </a:t>
            </a:r>
            <a:r>
              <a:rPr lang="en-US" sz="1100" dirty="0" err="1">
                <a:solidFill>
                  <a:schemeClr val="dk1"/>
                </a:solidFill>
              </a:rPr>
              <a:t>Pembayaaran</a:t>
            </a:r>
            <a:r>
              <a:rPr lang="en-US" sz="1100" dirty="0">
                <a:solidFill>
                  <a:schemeClr val="dk1"/>
                </a:solidFill>
              </a:rPr>
              <a:t> </a:t>
            </a:r>
            <a:r>
              <a:rPr lang="en-US" sz="1100" dirty="0" err="1">
                <a:solidFill>
                  <a:schemeClr val="dk1"/>
                </a:solidFill>
              </a:rPr>
              <a:t>sewa</a:t>
            </a:r>
            <a:r>
              <a:rPr lang="en-US" sz="1100" dirty="0">
                <a:solidFill>
                  <a:schemeClr val="dk1"/>
                </a:solidFill>
              </a:rPr>
              <a:t> </a:t>
            </a:r>
            <a:r>
              <a:rPr lang="en-US" sz="1100" dirty="0" err="1">
                <a:solidFill>
                  <a:schemeClr val="dk1"/>
                </a:solidFill>
              </a:rPr>
              <a:t>ini</a:t>
            </a:r>
            <a:r>
              <a:rPr lang="en-US" sz="1100" dirty="0">
                <a:solidFill>
                  <a:schemeClr val="dk1"/>
                </a:solidFill>
              </a:rPr>
              <a:t> </a:t>
            </a:r>
            <a:r>
              <a:rPr lang="en-US" sz="1100" dirty="0" err="1">
                <a:solidFill>
                  <a:schemeClr val="dk1"/>
                </a:solidFill>
              </a:rPr>
              <a:t>menunjukan</a:t>
            </a:r>
            <a:r>
              <a:rPr lang="en-US" sz="1100" dirty="0">
                <a:solidFill>
                  <a:schemeClr val="dk1"/>
                </a:solidFill>
              </a:rPr>
              <a:t> </a:t>
            </a:r>
            <a:r>
              <a:rPr lang="en-US" sz="1100" dirty="0" err="1">
                <a:solidFill>
                  <a:schemeClr val="dk1"/>
                </a:solidFill>
              </a:rPr>
              <a:t>komitmen</a:t>
            </a:r>
            <a:r>
              <a:rPr lang="en-US" sz="1100" dirty="0">
                <a:solidFill>
                  <a:schemeClr val="dk1"/>
                </a:solidFill>
              </a:rPr>
              <a:t> Perusahaan </a:t>
            </a:r>
            <a:r>
              <a:rPr lang="en-US" sz="1100" dirty="0" err="1">
                <a:solidFill>
                  <a:schemeClr val="dk1"/>
                </a:solidFill>
              </a:rPr>
              <a:t>dalam</a:t>
            </a:r>
            <a:r>
              <a:rPr lang="en-US" sz="1100" dirty="0">
                <a:solidFill>
                  <a:schemeClr val="dk1"/>
                </a:solidFill>
              </a:rPr>
              <a:t> </a:t>
            </a:r>
            <a:r>
              <a:rPr lang="en-US" sz="1100" dirty="0" err="1">
                <a:solidFill>
                  <a:schemeClr val="dk1"/>
                </a:solidFill>
              </a:rPr>
              <a:t>membayar</a:t>
            </a:r>
            <a:r>
              <a:rPr lang="en-US" sz="1100" dirty="0">
                <a:solidFill>
                  <a:schemeClr val="dk1"/>
                </a:solidFill>
              </a:rPr>
              <a:t> </a:t>
            </a:r>
            <a:r>
              <a:rPr lang="id-ID" sz="1100" dirty="0">
                <a:solidFill>
                  <a:schemeClr val="dk1"/>
                </a:solidFill>
              </a:rPr>
              <a:t>kewajibannya</a:t>
            </a:r>
            <a:r>
              <a:rPr lang="en-US" sz="1100" dirty="0">
                <a:solidFill>
                  <a:schemeClr val="dk1"/>
                </a:solidFill>
              </a:rPr>
              <a:t> dan </a:t>
            </a:r>
            <a:r>
              <a:rPr lang="en-US" sz="1100" dirty="0" err="1">
                <a:solidFill>
                  <a:schemeClr val="dk1"/>
                </a:solidFill>
              </a:rPr>
              <a:t>menjaga</a:t>
            </a:r>
            <a:r>
              <a:rPr lang="en-US" sz="1100" dirty="0">
                <a:solidFill>
                  <a:schemeClr val="dk1"/>
                </a:solidFill>
              </a:rPr>
              <a:t> </a:t>
            </a:r>
            <a:r>
              <a:rPr lang="en-US" sz="1100" dirty="0" err="1">
                <a:solidFill>
                  <a:schemeClr val="dk1"/>
                </a:solidFill>
              </a:rPr>
              <a:t>kelangsungan</a:t>
            </a:r>
            <a:r>
              <a:rPr lang="en-US" sz="1100" dirty="0">
                <a:solidFill>
                  <a:schemeClr val="dk1"/>
                </a:solidFill>
              </a:rPr>
              <a:t> </a:t>
            </a:r>
            <a:r>
              <a:rPr lang="en-US" sz="1100" dirty="0" err="1">
                <a:solidFill>
                  <a:schemeClr val="dk1"/>
                </a:solidFill>
              </a:rPr>
              <a:t>bisinisnya</a:t>
            </a:r>
            <a:r>
              <a:rPr lang="en-US" sz="1100" dirty="0">
                <a:solidFill>
                  <a:schemeClr val="dk1"/>
                </a:solidFill>
              </a:rPr>
              <a:t> </a:t>
            </a:r>
            <a:r>
              <a:rPr lang="en-US" sz="1100" dirty="0" err="1">
                <a:solidFill>
                  <a:schemeClr val="dk1"/>
                </a:solidFill>
              </a:rPr>
              <a:t>tetap</a:t>
            </a:r>
            <a:r>
              <a:rPr lang="en-US" sz="1100" dirty="0">
                <a:solidFill>
                  <a:schemeClr val="dk1"/>
                </a:solidFill>
              </a:rPr>
              <a:t> </a:t>
            </a:r>
            <a:r>
              <a:rPr lang="en-US" sz="1100" dirty="0" err="1">
                <a:solidFill>
                  <a:schemeClr val="dk1"/>
                </a:solidFill>
              </a:rPr>
              <a:t>berjalan</a:t>
            </a:r>
            <a:r>
              <a:rPr lang="en-US" sz="11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Jadi</a:t>
            </a:r>
            <a:r>
              <a:rPr lang="en-US" sz="1100" dirty="0">
                <a:solidFill>
                  <a:schemeClr val="dk1"/>
                </a:solidFill>
              </a:rPr>
              <a:t> </a:t>
            </a:r>
            <a:r>
              <a:rPr lang="en-US" sz="1100" dirty="0" err="1">
                <a:solidFill>
                  <a:schemeClr val="dk1"/>
                </a:solidFill>
              </a:rPr>
              <a:t>kesimpulannya</a:t>
            </a:r>
            <a:r>
              <a:rPr lang="id-ID" sz="1100" dirty="0">
                <a:solidFill>
                  <a:schemeClr val="dk1"/>
                </a:solidFill>
              </a:rPr>
              <a:t> </a:t>
            </a:r>
            <a:r>
              <a:rPr lang="en-US" sz="1100" dirty="0" err="1">
                <a:solidFill>
                  <a:schemeClr val="dk1"/>
                </a:solidFill>
              </a:rPr>
              <a:t>bahwa</a:t>
            </a:r>
            <a:r>
              <a:rPr lang="en-US" sz="1100" dirty="0">
                <a:solidFill>
                  <a:schemeClr val="dk1"/>
                </a:solidFill>
              </a:rPr>
              <a:t> </a:t>
            </a:r>
            <a:r>
              <a:rPr lang="en-US" sz="1100" dirty="0" err="1">
                <a:solidFill>
                  <a:schemeClr val="dk1"/>
                </a:solidFill>
              </a:rPr>
              <a:t>arus</a:t>
            </a:r>
            <a:r>
              <a:rPr lang="en-US" sz="1100" dirty="0">
                <a:solidFill>
                  <a:schemeClr val="dk1"/>
                </a:solidFill>
              </a:rPr>
              <a:t> </a:t>
            </a:r>
            <a:r>
              <a:rPr lang="en-US" sz="1100" dirty="0" err="1">
                <a:solidFill>
                  <a:schemeClr val="dk1"/>
                </a:solidFill>
              </a:rPr>
              <a:t>kas</a:t>
            </a:r>
            <a:r>
              <a:rPr lang="en-US" sz="1100" dirty="0">
                <a:solidFill>
                  <a:schemeClr val="dk1"/>
                </a:solidFill>
              </a:rPr>
              <a:t> </a:t>
            </a:r>
            <a:r>
              <a:rPr lang="en-US" sz="1100" dirty="0" err="1">
                <a:solidFill>
                  <a:schemeClr val="dk1"/>
                </a:solidFill>
              </a:rPr>
              <a:t>negatif</a:t>
            </a:r>
            <a:r>
              <a:rPr lang="en-US" sz="1100" dirty="0">
                <a:solidFill>
                  <a:schemeClr val="dk1"/>
                </a:solidFill>
              </a:rPr>
              <a:t> </a:t>
            </a:r>
            <a:r>
              <a:rPr lang="en-US" sz="1100" dirty="0" err="1">
                <a:solidFill>
                  <a:schemeClr val="dk1"/>
                </a:solidFill>
              </a:rPr>
              <a:t>dari</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investasi</a:t>
            </a:r>
            <a:r>
              <a:rPr lang="en-US" sz="1100" dirty="0">
                <a:solidFill>
                  <a:schemeClr val="dk1"/>
                </a:solidFill>
              </a:rPr>
              <a:t> </a:t>
            </a:r>
            <a:r>
              <a:rPr lang="en-US" sz="1100" dirty="0" err="1">
                <a:solidFill>
                  <a:schemeClr val="dk1"/>
                </a:solidFill>
              </a:rPr>
              <a:t>dan</a:t>
            </a:r>
            <a:r>
              <a:rPr lang="en-US" sz="1100" dirty="0">
                <a:solidFill>
                  <a:schemeClr val="dk1"/>
                </a:solidFill>
              </a:rPr>
              <a:t> </a:t>
            </a:r>
            <a:r>
              <a:rPr lang="en-US" sz="1100" dirty="0" err="1">
                <a:solidFill>
                  <a:schemeClr val="dk1"/>
                </a:solidFill>
              </a:rPr>
              <a:t>pendanaan</a:t>
            </a:r>
            <a:r>
              <a:rPr lang="en-US" sz="1100" dirty="0">
                <a:solidFill>
                  <a:schemeClr val="dk1"/>
                </a:solidFill>
              </a:rPr>
              <a:t> </a:t>
            </a:r>
            <a:r>
              <a:rPr lang="en-US" sz="1100" dirty="0" err="1">
                <a:solidFill>
                  <a:schemeClr val="dk1"/>
                </a:solidFill>
              </a:rPr>
              <a:t>dapat</a:t>
            </a:r>
            <a:r>
              <a:rPr lang="en-US" sz="1100" dirty="0">
                <a:solidFill>
                  <a:schemeClr val="dk1"/>
                </a:solidFill>
              </a:rPr>
              <a:t> </a:t>
            </a:r>
            <a:r>
              <a:rPr lang="en-US" sz="1100" dirty="0" err="1">
                <a:solidFill>
                  <a:schemeClr val="dk1"/>
                </a:solidFill>
              </a:rPr>
              <a:t>ditutupi</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baik</a:t>
            </a:r>
            <a:r>
              <a:rPr lang="en-US" sz="1100" dirty="0">
                <a:solidFill>
                  <a:schemeClr val="dk1"/>
                </a:solidFill>
              </a:rPr>
              <a:t> </a:t>
            </a:r>
            <a:r>
              <a:rPr lang="en-US" sz="1100" dirty="0" err="1">
                <a:solidFill>
                  <a:schemeClr val="dk1"/>
                </a:solidFill>
              </a:rPr>
              <a:t>oleh</a:t>
            </a:r>
            <a:r>
              <a:rPr lang="en-US" sz="1100" dirty="0">
                <a:solidFill>
                  <a:schemeClr val="dk1"/>
                </a:solidFill>
              </a:rPr>
              <a:t> </a:t>
            </a:r>
            <a:r>
              <a:rPr lang="en-US" sz="1100" dirty="0" err="1">
                <a:solidFill>
                  <a:schemeClr val="dk1"/>
                </a:solidFill>
              </a:rPr>
              <a:t>arus</a:t>
            </a:r>
            <a:r>
              <a:rPr lang="en-US" sz="1100" dirty="0">
                <a:solidFill>
                  <a:schemeClr val="dk1"/>
                </a:solidFill>
              </a:rPr>
              <a:t> </a:t>
            </a:r>
            <a:r>
              <a:rPr lang="en-US" sz="1100" dirty="0" err="1">
                <a:solidFill>
                  <a:schemeClr val="dk1"/>
                </a:solidFill>
              </a:rPr>
              <a:t>kas</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dari</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operasi</a:t>
            </a:r>
            <a:r>
              <a:rPr lang="en-US" sz="1100" dirty="0">
                <a:solidFill>
                  <a:schemeClr val="dk1"/>
                </a:solidFill>
              </a:rPr>
              <a:t>. Hal </a:t>
            </a:r>
            <a:r>
              <a:rPr lang="en-US" sz="1100" dirty="0" err="1">
                <a:solidFill>
                  <a:schemeClr val="dk1"/>
                </a:solidFill>
              </a:rPr>
              <a:t>ini</a:t>
            </a:r>
            <a:r>
              <a:rPr lang="en-US" sz="1100" dirty="0">
                <a:solidFill>
                  <a:schemeClr val="dk1"/>
                </a:solidFill>
              </a:rPr>
              <a:t> </a:t>
            </a:r>
            <a:r>
              <a:rPr lang="en-US" sz="1100" dirty="0" err="1">
                <a:solidFill>
                  <a:schemeClr val="dk1"/>
                </a:solidFill>
              </a:rPr>
              <a:t>terlihat</a:t>
            </a:r>
            <a:r>
              <a:rPr lang="en-US" sz="1100" dirty="0">
                <a:solidFill>
                  <a:schemeClr val="dk1"/>
                </a:solidFill>
              </a:rPr>
              <a:t> </a:t>
            </a:r>
            <a:r>
              <a:rPr lang="en-US" sz="1100" dirty="0" err="1">
                <a:solidFill>
                  <a:schemeClr val="dk1"/>
                </a:solidFill>
              </a:rPr>
              <a:t>dari</a:t>
            </a:r>
            <a:r>
              <a:rPr lang="en-US" sz="1100" dirty="0">
                <a:solidFill>
                  <a:schemeClr val="dk1"/>
                </a:solidFill>
              </a:rPr>
              <a:t> total </a:t>
            </a:r>
            <a:r>
              <a:rPr lang="en-US" sz="1100" dirty="0" err="1">
                <a:solidFill>
                  <a:schemeClr val="dk1"/>
                </a:solidFill>
              </a:rPr>
              <a:t>arus</a:t>
            </a:r>
            <a:r>
              <a:rPr lang="en-US" sz="1100" dirty="0">
                <a:solidFill>
                  <a:schemeClr val="dk1"/>
                </a:solidFill>
              </a:rPr>
              <a:t> </a:t>
            </a:r>
            <a:r>
              <a:rPr lang="en-US" sz="1100" dirty="0" err="1">
                <a:solidFill>
                  <a:schemeClr val="dk1"/>
                </a:solidFill>
              </a:rPr>
              <a:t>kas</a:t>
            </a:r>
            <a:r>
              <a:rPr lang="en-US" sz="1100" dirty="0">
                <a:solidFill>
                  <a:schemeClr val="dk1"/>
                </a:solidFill>
              </a:rPr>
              <a:t> </a:t>
            </a:r>
            <a:r>
              <a:rPr lang="en-US" sz="1100" dirty="0" err="1">
                <a:solidFill>
                  <a:schemeClr val="dk1"/>
                </a:solidFill>
              </a:rPr>
              <a:t>bersih</a:t>
            </a:r>
            <a:r>
              <a:rPr lang="en-US" sz="1100" dirty="0">
                <a:solidFill>
                  <a:schemeClr val="dk1"/>
                </a:solidFill>
              </a:rPr>
              <a:t> </a:t>
            </a:r>
            <a:r>
              <a:rPr lang="en-US" sz="1100" dirty="0" err="1">
                <a:solidFill>
                  <a:schemeClr val="dk1"/>
                </a:solidFill>
              </a:rPr>
              <a:t>perusahaan</a:t>
            </a:r>
            <a:r>
              <a:rPr lang="en-US" sz="1100" dirty="0">
                <a:solidFill>
                  <a:schemeClr val="dk1"/>
                </a:solidFill>
              </a:rPr>
              <a:t> yang </a:t>
            </a:r>
            <a:r>
              <a:rPr lang="en-US" sz="1100" dirty="0" err="1">
                <a:solidFill>
                  <a:schemeClr val="dk1"/>
                </a:solidFill>
              </a:rPr>
              <a:t>tetap</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angka</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sebesar</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Rp</a:t>
            </a:r>
            <a:r>
              <a:rPr lang="en-US" sz="1100" dirty="0">
                <a:solidFill>
                  <a:schemeClr val="dk1"/>
                </a:solidFill>
              </a:rPr>
              <a:t> 459.648 – Rp 81.991- Rp1.294 = Rp 376.363</a:t>
            </a:r>
            <a:r>
              <a:rPr lang="en-US" sz="12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10 Kali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spc="-5"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erusahaan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0519710-94E1-1D02-E12C-334D8F3B673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EEE25E85-E861-6486-B8E9-065517853FA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EBD06368-76B6-3EDE-AA21-C9E468828B0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C4B69428-48EA-187E-E70F-B3E212D2889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6F0C48-8C24-833C-B5EF-091F060B068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ED5DFC8D-A2E2-7A3A-6C2B-E787499F102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9EB1D7A7-945C-72D8-B3FB-6B632148D7E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99518B27-73CF-6E12-98D6-6D0D4198332B}"/>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EE9CD524-4D37-D362-9FC4-326DC311CB94}"/>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7632827-D8E4-1DC3-7ABD-7C2A20F576B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6BFF79E-0057-900D-B6C0-C64417EE747E}"/>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351EC838-CD6E-9D06-43D4-9B78D70EF2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F6E4439E-C3DC-C4D4-B23F-5719995AE657}"/>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EEFB6D16-864E-DE31-3D49-56C9E0D6282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72B08EE5-8BEA-171F-CACD-7C3C91BD499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2889A1B1-5A78-4158-BB88-5A02CCD2107E}"/>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ED7663A7-2912-14BC-C066-CE142C21604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BC6E140A-0154-8873-C85A-A7CA8522FC21}"/>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a:extLst>
              <a:ext uri="{FF2B5EF4-FFF2-40B4-BE49-F238E27FC236}">
                <a16:creationId xmlns:a16="http://schemas.microsoft.com/office/drawing/2014/main" id="{8C003E17-25F7-E0CF-507A-6B1700856240}"/>
              </a:ext>
            </a:extLst>
          </p:cNvPr>
          <p:cNvSpPr txBox="1"/>
          <p:nvPr/>
        </p:nvSpPr>
        <p:spPr>
          <a:xfrm>
            <a:off x="212775" y="983454"/>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sz="1500" dirty="0" err="1">
                <a:solidFill>
                  <a:schemeClr val="dk1"/>
                </a:solidFill>
              </a:rPr>
              <a:t>Buatlah</a:t>
            </a:r>
            <a:r>
              <a:rPr lang="en-ID" sz="1500" dirty="0">
                <a:solidFill>
                  <a:schemeClr val="dk1"/>
                </a:solidFill>
              </a:rPr>
              <a:t> </a:t>
            </a:r>
            <a:r>
              <a:rPr lang="en-ID" sz="1500" dirty="0" err="1">
                <a:solidFill>
                  <a:schemeClr val="dk1"/>
                </a:solidFill>
              </a:rPr>
              <a:t>analisa</a:t>
            </a:r>
            <a:r>
              <a:rPr lang="en-ID" sz="1500" dirty="0">
                <a:solidFill>
                  <a:schemeClr val="dk1"/>
                </a:solidFill>
              </a:rPr>
              <a:t> </a:t>
            </a:r>
            <a:r>
              <a:rPr lang="en-ID" sz="1500" dirty="0" err="1">
                <a:solidFill>
                  <a:schemeClr val="dk1"/>
                </a:solidFill>
              </a:rPr>
              <a:t>sumber</a:t>
            </a:r>
            <a:r>
              <a:rPr lang="en-ID" sz="1500" dirty="0">
                <a:solidFill>
                  <a:schemeClr val="dk1"/>
                </a:solidFill>
              </a:rPr>
              <a:t> dan </a:t>
            </a:r>
            <a:r>
              <a:rPr lang="en-ID" sz="1500" dirty="0" err="1">
                <a:solidFill>
                  <a:schemeClr val="dk1"/>
                </a:solidFill>
              </a:rPr>
              <a:t>penggunaan</a:t>
            </a:r>
            <a:r>
              <a:rPr lang="en-ID" sz="1500" dirty="0">
                <a:solidFill>
                  <a:schemeClr val="dk1"/>
                </a:solidFill>
              </a:rPr>
              <a:t> dana PT Charoen Pokphand Indonesia </a:t>
            </a:r>
            <a:r>
              <a:rPr lang="en-ID" sz="1500" dirty="0" err="1">
                <a:solidFill>
                  <a:schemeClr val="dk1"/>
                </a:solidFill>
              </a:rPr>
              <a:t>dari</a:t>
            </a:r>
            <a:r>
              <a:rPr lang="en-ID" sz="1500" dirty="0">
                <a:solidFill>
                  <a:schemeClr val="dk1"/>
                </a:solidFill>
              </a:rPr>
              <a:t> </a:t>
            </a:r>
            <a:r>
              <a:rPr lang="en-ID" sz="1500" dirty="0" err="1">
                <a:solidFill>
                  <a:schemeClr val="dk1"/>
                </a:solidFill>
              </a:rPr>
              <a:t>aktivitas</a:t>
            </a:r>
            <a:r>
              <a:rPr lang="en-ID" sz="1500" dirty="0">
                <a:solidFill>
                  <a:schemeClr val="dk1"/>
                </a:solidFill>
              </a:rPr>
              <a:t>.</a:t>
            </a:r>
          </a:p>
        </p:txBody>
      </p:sp>
      <p:pic>
        <p:nvPicPr>
          <p:cNvPr id="16" name="Picture 15">
            <a:extLst>
              <a:ext uri="{FF2B5EF4-FFF2-40B4-BE49-F238E27FC236}">
                <a16:creationId xmlns:a16="http://schemas.microsoft.com/office/drawing/2014/main" id="{9CA52CBF-51CC-C44F-B6D3-530163A67463}"/>
              </a:ext>
            </a:extLst>
          </p:cNvPr>
          <p:cNvPicPr>
            <a:picLocks noChangeAspect="1"/>
          </p:cNvPicPr>
          <p:nvPr/>
        </p:nvPicPr>
        <p:blipFill>
          <a:blip r:embed="rId4"/>
          <a:stretch>
            <a:fillRect/>
          </a:stretch>
        </p:blipFill>
        <p:spPr>
          <a:xfrm>
            <a:off x="0" y="1669520"/>
            <a:ext cx="8721165" cy="2847726"/>
          </a:xfrm>
          <a:prstGeom prst="rect">
            <a:avLst/>
          </a:prstGeom>
        </p:spPr>
      </p:pic>
    </p:spTree>
    <p:extLst>
      <p:ext uri="{BB962C8B-B14F-4D97-AF65-F5344CB8AC3E}">
        <p14:creationId xmlns:p14="http://schemas.microsoft.com/office/powerpoint/2010/main" val="98490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505389E-1AA2-07F2-3712-54DFD824104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B97D843-1C66-16C4-F5CA-64311652FD32}"/>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1B69475E-8B9C-630E-4E52-9EE0E5EAC44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73D079E4-D805-21B7-1221-0267700CA4C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F4E526B0-19CA-0E3F-CFDE-4A43BF50FD4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0DB92FFD-0BA0-CB17-CE4C-D7DEA0A6FA71}"/>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41A4C89D-4503-BC98-4C91-5183AF604CB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AE054193-688A-246A-5925-3483E2BFAF0C}"/>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BDC9FE80-4F26-81DB-E2A1-B0F82B4D45A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A57AE3F-B264-0BDF-F720-916202F278A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CD24D03-0E0D-B713-28DB-8A66343E0949}"/>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CD2854E4-FCDD-7465-14EC-3D59D73D25E4}"/>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38C15C4C-F1C3-3C58-3009-6D9D56816653}"/>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DACB395D-C191-97D5-93A7-990BCF47B69C}"/>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C140FBC4-0146-BB17-5DE7-5DC4D101C2C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553C9537-0DDB-F66E-7D76-841964D9663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4FE5F716-A42E-9201-7D1A-F72290E71CA5}"/>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DF6FA8BC-4639-AACA-92D1-8DD60E110C9E}"/>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165559E7-388F-69BF-C50E-57A14EEB8D13}"/>
              </a:ext>
            </a:extLst>
          </p:cNvPr>
          <p:cNvSpPr txBox="1"/>
          <p:nvPr/>
        </p:nvSpPr>
        <p:spPr>
          <a:xfrm>
            <a:off x="297873" y="1065788"/>
            <a:ext cx="7668491" cy="6309420"/>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Sumber</a:t>
            </a:r>
            <a:r>
              <a:rPr lang="en-US" sz="1000" dirty="0"/>
              <a:t> :</a:t>
            </a:r>
          </a:p>
          <a:p>
            <a:pPr>
              <a:lnSpc>
                <a:spcPct val="150000"/>
              </a:lnSpc>
            </a:pPr>
            <a:r>
              <a:rPr lang="en-US" sz="1000" dirty="0"/>
              <a:t>Pada </a:t>
            </a:r>
            <a:r>
              <a:rPr lang="en-US" sz="1000" dirty="0" err="1"/>
              <a:t>tahun</a:t>
            </a:r>
            <a:r>
              <a:rPr lang="en-US" sz="1000" dirty="0"/>
              <a:t> 2011 </a:t>
            </a:r>
            <a:r>
              <a:rPr lang="en-US" sz="1000" dirty="0" err="1"/>
              <a:t>penerimaan</a:t>
            </a:r>
            <a:r>
              <a:rPr lang="en-US" sz="1000" dirty="0"/>
              <a:t> </a:t>
            </a:r>
            <a:r>
              <a:rPr lang="en-US" sz="1000" dirty="0" err="1"/>
              <a:t>dari</a:t>
            </a:r>
            <a:r>
              <a:rPr lang="en-US" sz="1000" dirty="0"/>
              <a:t> </a:t>
            </a:r>
            <a:r>
              <a:rPr lang="en-US" sz="1000" dirty="0" err="1"/>
              <a:t>pelanggan</a:t>
            </a:r>
            <a:r>
              <a:rPr lang="en-US" sz="1000" dirty="0"/>
              <a:t> Rp17.641.866. </a:t>
            </a:r>
            <a:r>
              <a:rPr lang="en-US" sz="1000" dirty="0" err="1"/>
              <a:t>Ditahun</a:t>
            </a:r>
            <a:r>
              <a:rPr lang="en-US" sz="1000" dirty="0"/>
              <a:t> 2012 </a:t>
            </a:r>
            <a:r>
              <a:rPr lang="en-US" sz="1000" dirty="0" err="1"/>
              <a:t>penerimaan</a:t>
            </a:r>
            <a:r>
              <a:rPr lang="en-US" sz="1000" dirty="0"/>
              <a:t> </a:t>
            </a:r>
            <a:r>
              <a:rPr lang="en-US" sz="1000" dirty="0" err="1"/>
              <a:t>ini</a:t>
            </a:r>
            <a:r>
              <a:rPr lang="en-US" sz="1000" dirty="0"/>
              <a:t> naik </a:t>
            </a:r>
            <a:r>
              <a:rPr lang="en-US" sz="1000" dirty="0" err="1"/>
              <a:t>sebesar</a:t>
            </a:r>
            <a:r>
              <a:rPr lang="en-US" sz="1000" dirty="0"/>
              <a:t> Rp3.378.243 </a:t>
            </a:r>
          </a:p>
          <a:p>
            <a:pPr>
              <a:lnSpc>
                <a:spcPct val="150000"/>
              </a:lnSpc>
            </a:pPr>
            <a:r>
              <a:rPr lang="en-US" sz="1000" dirty="0"/>
              <a:t>(19%) </a:t>
            </a:r>
            <a:r>
              <a:rPr lang="en-US" sz="1000" dirty="0" err="1"/>
              <a:t>menjadi</a:t>
            </a:r>
            <a:r>
              <a:rPr lang="en-US" sz="1000" dirty="0"/>
              <a:t> Rp 21.020.109.</a:t>
            </a:r>
          </a:p>
          <a:p>
            <a:pPr>
              <a:lnSpc>
                <a:spcPct val="150000"/>
              </a:lnSpc>
            </a:pPr>
            <a:r>
              <a:rPr lang="sv-SE" sz="1000" dirty="0"/>
              <a:t>Pada tahun 2011 Pendapatan Keuangan Rp28.376. Pendapatan keungan ini kemudian naik ditahun 2012 sebesar  Rp9.009 </a:t>
            </a:r>
          </a:p>
          <a:p>
            <a:pPr>
              <a:lnSpc>
                <a:spcPct val="150000"/>
              </a:lnSpc>
            </a:pPr>
            <a:r>
              <a:rPr lang="sv-SE" sz="1000" dirty="0"/>
              <a:t>(32%) menjadi  Rp37.385.</a:t>
            </a:r>
          </a:p>
          <a:p>
            <a:pPr>
              <a:lnSpc>
                <a:spcPct val="150000"/>
              </a:lnSpc>
            </a:pPr>
            <a:r>
              <a:rPr lang="sv-SE" sz="1000" dirty="0"/>
              <a:t>Peneriman dari aktivitas operasional yang lain ditahun 2011 yaitu Rp17.374. Ditahun 2012 penerimaan ini naik sebesar  Rp 13.561 (78%) menjadi  Rp30.935.</a:t>
            </a:r>
          </a:p>
          <a:p>
            <a:pPr>
              <a:lnSpc>
                <a:spcPct val="150000"/>
              </a:lnSpc>
            </a:pPr>
            <a:r>
              <a:rPr lang="sv-SE" sz="1000" dirty="0"/>
              <a:t>Di tahun 2011 total penerimaan dana sebesar Rp17.687.616. sementara ditahun 2012 total penerimaan ini naik sebesar Rp3.400.813 (19%) menjadi  Rp21.088.429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42545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1DC2ED59-AC6F-985C-59FB-971B16C734C7}"/>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6A8CD95-B849-3E49-9CE8-720A7864319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5944BC36-10CE-168A-CFAD-CA1804E3B4D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D7EFE850-F0A7-2B24-902D-50DDBC5AEEC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2F9D6D-0446-8535-E7BA-B977D22FDF9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C8A7C3D5-247E-57B7-CCF7-FA5A6619C48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A4BED5F4-3683-AD86-89C4-F7B801F0DA7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2BE056F3-35D1-116F-EF17-EAF1D2F5D3E0}"/>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8848C8FE-2D72-01ED-90DF-3FB92D1B238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67410CA6-7D82-BC9B-D776-50D649260B2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F86A6E47-8378-C9E7-6C25-C623DC13B5F8}"/>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6896948F-26B6-15FF-1892-3723BBD93B8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CE6C942E-47FC-137D-837F-008971DA6E7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2767174C-E178-E794-BF00-C485559E915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8227F4C9-86AF-28F3-55C1-1374AB250F85}"/>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6BF61F61-D5C3-8106-E952-E55060CFAA1D}"/>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0972AA85-53E2-28D6-FA52-3E6E2A1E527B}"/>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79EAAC2F-84F5-EE5E-7F90-5753C8EACCBF}"/>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607B08CA-FF59-B349-CB63-7355D8BCE37A}"/>
              </a:ext>
            </a:extLst>
          </p:cNvPr>
          <p:cNvSpPr txBox="1"/>
          <p:nvPr/>
        </p:nvSpPr>
        <p:spPr>
          <a:xfrm>
            <a:off x="346364" y="1058861"/>
            <a:ext cx="7668491" cy="6771084"/>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Pengunaaan</a:t>
            </a:r>
            <a:r>
              <a:rPr lang="en-US" sz="1000" dirty="0"/>
              <a:t> dana :</a:t>
            </a:r>
          </a:p>
          <a:p>
            <a:pPr>
              <a:lnSpc>
                <a:spcPct val="150000"/>
              </a:lnSpc>
            </a:pPr>
            <a:r>
              <a:rPr lang="en-US" sz="1000" dirty="0" err="1"/>
              <a:t>Ditahun</a:t>
            </a:r>
            <a:r>
              <a:rPr lang="en-US" sz="1000" dirty="0"/>
              <a:t> 2011 </a:t>
            </a:r>
            <a:r>
              <a:rPr lang="en-US" sz="1000" dirty="0" err="1"/>
              <a:t>Pembayaran</a:t>
            </a:r>
            <a:r>
              <a:rPr lang="en-US" sz="1000" dirty="0"/>
              <a:t> </a:t>
            </a:r>
            <a:r>
              <a:rPr lang="en-US" sz="1000" dirty="0" err="1"/>
              <a:t>kepada</a:t>
            </a:r>
            <a:r>
              <a:rPr lang="en-US" sz="1000" dirty="0"/>
              <a:t> </a:t>
            </a:r>
            <a:r>
              <a:rPr lang="en-US" sz="1000" dirty="0" err="1"/>
              <a:t>Pemasok</a:t>
            </a:r>
            <a:r>
              <a:rPr lang="en-US" sz="1000" dirty="0"/>
              <a:t> dan </a:t>
            </a:r>
            <a:r>
              <a:rPr lang="en-US" sz="1000" dirty="0" err="1"/>
              <a:t>karyawan</a:t>
            </a:r>
            <a:r>
              <a:rPr lang="en-US" sz="1000" dirty="0"/>
              <a:t> Rp 15.745.069. </a:t>
            </a:r>
            <a:r>
              <a:rPr lang="en-US" sz="1000" dirty="0" err="1"/>
              <a:t>sementara</a:t>
            </a:r>
            <a:r>
              <a:rPr lang="en-US" sz="1000" dirty="0"/>
              <a:t> </a:t>
            </a:r>
            <a:r>
              <a:rPr lang="en-US" sz="1000" dirty="0" err="1"/>
              <a:t>itahun</a:t>
            </a:r>
            <a:r>
              <a:rPr lang="en-US" sz="1000" dirty="0"/>
              <a:t> 2012 </a:t>
            </a:r>
            <a:r>
              <a:rPr lang="en-US" sz="1000" dirty="0" err="1"/>
              <a:t>pembayaraan</a:t>
            </a:r>
            <a:r>
              <a:rPr lang="en-US" sz="1000" dirty="0"/>
              <a:t> </a:t>
            </a:r>
            <a:r>
              <a:rPr lang="en-US" sz="1000" dirty="0" err="1"/>
              <a:t>ini</a:t>
            </a:r>
            <a:r>
              <a:rPr lang="en-US" sz="1000" dirty="0"/>
              <a:t> naik </a:t>
            </a:r>
            <a:r>
              <a:rPr lang="en-US" sz="1000" dirty="0" err="1"/>
              <a:t>sebesar</a:t>
            </a:r>
            <a:r>
              <a:rPr lang="en-US" sz="1000" dirty="0"/>
              <a:t> Rp2.822.062 (18%) </a:t>
            </a:r>
            <a:r>
              <a:rPr lang="en-US" sz="1000" dirty="0" err="1"/>
              <a:t>menjadi</a:t>
            </a:r>
            <a:r>
              <a:rPr lang="en-US" sz="1000" dirty="0"/>
              <a:t>  Rp18.567.131</a:t>
            </a:r>
          </a:p>
          <a:p>
            <a:pPr>
              <a:lnSpc>
                <a:spcPct val="150000"/>
              </a:lnSpc>
            </a:pPr>
            <a:r>
              <a:rPr lang="sv-SE" sz="1000" dirty="0"/>
              <a:t>Ditahun 2011 pembayaran pajak penghasilan yaitu Rp827.749. Sementara ditahun 2012 pembayaraan ini turun sebesar Rp68.749 </a:t>
            </a:r>
          </a:p>
          <a:p>
            <a:pPr>
              <a:lnSpc>
                <a:spcPct val="150000"/>
              </a:lnSpc>
            </a:pPr>
            <a:r>
              <a:rPr lang="sv-SE" sz="1000" dirty="0"/>
              <a:t>(-8%) menjadi Rp759.000</a:t>
            </a:r>
          </a:p>
          <a:p>
            <a:pPr>
              <a:lnSpc>
                <a:spcPct val="150000"/>
              </a:lnSpc>
            </a:pPr>
            <a:r>
              <a:rPr lang="sv-SE" sz="1000" dirty="0"/>
              <a:t>Ditahun 2011 pembayaan tagihan pajak yaitu sebesar  Rp38.152. Sementara ditahun 2012 pembayaraan ini tidak terjadi</a:t>
            </a:r>
          </a:p>
          <a:p>
            <a:pPr>
              <a:lnSpc>
                <a:spcPct val="150000"/>
              </a:lnSpc>
            </a:pPr>
            <a:r>
              <a:rPr lang="sv-SE" sz="1000" dirty="0"/>
              <a:t>Ditahun 2011 biaya bunga  sebesar Rp58.816. Sementara ditahun 2012 naik sebesar Rp14.106 (24%) menjadi  Rp72.922 </a:t>
            </a:r>
          </a:p>
          <a:p>
            <a:pPr>
              <a:lnSpc>
                <a:spcPct val="150000"/>
              </a:lnSpc>
            </a:pPr>
            <a:r>
              <a:rPr lang="sv-SE" sz="1000" dirty="0"/>
              <a:t>Ditahun 2011 total pengeluaran dana sebesar Rp16.669.786. sementara ditahun 2012 total pengeluaran dana ini naik sebesar  Rp2.729.267 (16%) menjadi Rp19.399.053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26926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158900" y="306717"/>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306748" y="963073"/>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p:txBody>
      </p:sp>
      <p:pic>
        <p:nvPicPr>
          <p:cNvPr id="6" name="Picture 5">
            <a:extLst>
              <a:ext uri="{FF2B5EF4-FFF2-40B4-BE49-F238E27FC236}">
                <a16:creationId xmlns:a16="http://schemas.microsoft.com/office/drawing/2014/main" id="{0941AE9F-6DEF-7DCC-2010-B1D14C1B5406}"/>
              </a:ext>
            </a:extLst>
          </p:cNvPr>
          <p:cNvPicPr>
            <a:picLocks noChangeAspect="1"/>
          </p:cNvPicPr>
          <p:nvPr/>
        </p:nvPicPr>
        <p:blipFill>
          <a:blip r:embed="rId4"/>
          <a:stretch>
            <a:fillRect/>
          </a:stretch>
        </p:blipFill>
        <p:spPr>
          <a:xfrm>
            <a:off x="427994" y="1790948"/>
            <a:ext cx="7897091" cy="2229522"/>
          </a:xfrm>
          <a:prstGeom prst="rect">
            <a:avLst/>
          </a:prstGeom>
        </p:spPr>
      </p:pic>
    </p:spTree>
    <p:extLst>
      <p:ext uri="{BB962C8B-B14F-4D97-AF65-F5344CB8AC3E}">
        <p14:creationId xmlns:p14="http://schemas.microsoft.com/office/powerpoint/2010/main" val="2404792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AC09AAA-09B5-BF5D-5850-C02358F98B20}"/>
            </a:ext>
          </a:extLst>
        </p:cNvPr>
        <p:cNvGrpSpPr/>
        <p:nvPr/>
      </p:nvGrpSpPr>
      <p:grpSpPr>
        <a:xfrm>
          <a:off x="0" y="0"/>
          <a:ext cx="0" cy="0"/>
          <a:chOff x="0" y="0"/>
          <a:chExt cx="0" cy="0"/>
        </a:xfrm>
      </p:grpSpPr>
      <p:grpSp>
        <p:nvGrpSpPr>
          <p:cNvPr id="141" name="Google Shape;141;g2e7fd6ac6c2_0_138">
            <a:extLst>
              <a:ext uri="{FF2B5EF4-FFF2-40B4-BE49-F238E27FC236}">
                <a16:creationId xmlns:a16="http://schemas.microsoft.com/office/drawing/2014/main" id="{46B99566-D407-7886-D309-4512DDF9305B}"/>
              </a:ext>
            </a:extLst>
          </p:cNvPr>
          <p:cNvGrpSpPr/>
          <p:nvPr/>
        </p:nvGrpSpPr>
        <p:grpSpPr>
          <a:xfrm>
            <a:off x="3854590" y="4740702"/>
            <a:ext cx="1434817" cy="389011"/>
            <a:chOff x="3248325" y="4588800"/>
            <a:chExt cx="2045939" cy="554700"/>
          </a:xfrm>
        </p:grpSpPr>
        <p:sp>
          <p:nvSpPr>
            <p:cNvPr id="142" name="Google Shape;142;g2e7fd6ac6c2_0_138">
              <a:extLst>
                <a:ext uri="{FF2B5EF4-FFF2-40B4-BE49-F238E27FC236}">
                  <a16:creationId xmlns:a16="http://schemas.microsoft.com/office/drawing/2014/main" id="{F7ED5EFC-277F-24B2-68F1-C826469B2BF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a:extLst>
                <a:ext uri="{FF2B5EF4-FFF2-40B4-BE49-F238E27FC236}">
                  <a16:creationId xmlns:a16="http://schemas.microsoft.com/office/drawing/2014/main" id="{DABC4B94-780D-A4C6-FC57-07DD5A58A70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a:extLst>
                <a:ext uri="{FF2B5EF4-FFF2-40B4-BE49-F238E27FC236}">
                  <a16:creationId xmlns:a16="http://schemas.microsoft.com/office/drawing/2014/main" id="{EF94B76D-393C-F6F0-5F3B-FB0D83E2C4F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a:extLst>
              <a:ext uri="{FF2B5EF4-FFF2-40B4-BE49-F238E27FC236}">
                <a16:creationId xmlns:a16="http://schemas.microsoft.com/office/drawing/2014/main" id="{CBDE5056-D26B-B244-20BD-5C9E895BE03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a:extLst>
              <a:ext uri="{FF2B5EF4-FFF2-40B4-BE49-F238E27FC236}">
                <a16:creationId xmlns:a16="http://schemas.microsoft.com/office/drawing/2014/main" id="{285A31A1-F980-D643-9820-A7F3027FF704}"/>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a:extLst>
              <a:ext uri="{FF2B5EF4-FFF2-40B4-BE49-F238E27FC236}">
                <a16:creationId xmlns:a16="http://schemas.microsoft.com/office/drawing/2014/main" id="{4F11E4CD-D72A-6347-D79D-18BBD8D3D540}"/>
              </a:ext>
            </a:extLst>
          </p:cNvPr>
          <p:cNvGrpSpPr/>
          <p:nvPr/>
        </p:nvGrpSpPr>
        <p:grpSpPr>
          <a:xfrm>
            <a:off x="8325085" y="65155"/>
            <a:ext cx="763768" cy="752531"/>
            <a:chOff x="695950" y="3458000"/>
            <a:chExt cx="966550" cy="952450"/>
          </a:xfrm>
        </p:grpSpPr>
        <p:sp>
          <p:nvSpPr>
            <p:cNvPr id="148" name="Google Shape;148;g2e7fd6ac6c2_0_138">
              <a:extLst>
                <a:ext uri="{FF2B5EF4-FFF2-40B4-BE49-F238E27FC236}">
                  <a16:creationId xmlns:a16="http://schemas.microsoft.com/office/drawing/2014/main" id="{921487F4-F854-471F-DFEC-DC3B37D351B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a:extLst>
                <a:ext uri="{FF2B5EF4-FFF2-40B4-BE49-F238E27FC236}">
                  <a16:creationId xmlns:a16="http://schemas.microsoft.com/office/drawing/2014/main" id="{0EA4F2D0-3695-96D3-E9B4-C164CF71646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a:extLst>
                <a:ext uri="{FF2B5EF4-FFF2-40B4-BE49-F238E27FC236}">
                  <a16:creationId xmlns:a16="http://schemas.microsoft.com/office/drawing/2014/main" id="{F9760A55-7335-4665-F601-88E54080493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a:extLst>
                <a:ext uri="{FF2B5EF4-FFF2-40B4-BE49-F238E27FC236}">
                  <a16:creationId xmlns:a16="http://schemas.microsoft.com/office/drawing/2014/main" id="{585C01F7-AB21-FBAA-2CFE-DCAC2D529580}"/>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a:extLst>
                <a:ext uri="{FF2B5EF4-FFF2-40B4-BE49-F238E27FC236}">
                  <a16:creationId xmlns:a16="http://schemas.microsoft.com/office/drawing/2014/main" id="{C986FB31-C1CF-4A56-A2FE-03EB062FE98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a:extLst>
                <a:ext uri="{FF2B5EF4-FFF2-40B4-BE49-F238E27FC236}">
                  <a16:creationId xmlns:a16="http://schemas.microsoft.com/office/drawing/2014/main" id="{AF3970C6-A355-6537-9002-FC686F9C9D12}"/>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a:extLst>
                <a:ext uri="{FF2B5EF4-FFF2-40B4-BE49-F238E27FC236}">
                  <a16:creationId xmlns:a16="http://schemas.microsoft.com/office/drawing/2014/main" id="{B9634ECA-6D61-157F-829B-E7B8ADEE6461}"/>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a:extLst>
                <a:ext uri="{FF2B5EF4-FFF2-40B4-BE49-F238E27FC236}">
                  <a16:creationId xmlns:a16="http://schemas.microsoft.com/office/drawing/2014/main" id="{D2A1CFE9-69F7-705F-D652-A522D5A98F9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a:extLst>
                <a:ext uri="{FF2B5EF4-FFF2-40B4-BE49-F238E27FC236}">
                  <a16:creationId xmlns:a16="http://schemas.microsoft.com/office/drawing/2014/main" id="{AD1D2457-FCB7-7E1C-A4A8-C26E89D1B7E1}"/>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a:extLst>
              <a:ext uri="{FF2B5EF4-FFF2-40B4-BE49-F238E27FC236}">
                <a16:creationId xmlns:a16="http://schemas.microsoft.com/office/drawing/2014/main" id="{303275A3-D591-A155-A909-FF5BEF9C6842}"/>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a:extLst>
              <a:ext uri="{FF2B5EF4-FFF2-40B4-BE49-F238E27FC236}">
                <a16:creationId xmlns:a16="http://schemas.microsoft.com/office/drawing/2014/main" id="{74606D31-A747-284E-C302-7F19F1D4DDA3}"/>
              </a:ext>
            </a:extLst>
          </p:cNvPr>
          <p:cNvSpPr txBox="1"/>
          <p:nvPr/>
        </p:nvSpPr>
        <p:spPr>
          <a:xfrm>
            <a:off x="212775" y="969600"/>
            <a:ext cx="8530500" cy="372630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Arus</a:t>
            </a:r>
            <a:r>
              <a:rPr lang="en-US" sz="1000" dirty="0">
                <a:solidFill>
                  <a:schemeClr val="dk1"/>
                </a:solidFill>
              </a:rPr>
              <a:t> kas </a:t>
            </a:r>
            <a:r>
              <a:rPr lang="en-US" sz="1000" dirty="0" err="1">
                <a:solidFill>
                  <a:schemeClr val="dk1"/>
                </a:solidFill>
              </a:rPr>
              <a:t>bersih</a:t>
            </a:r>
            <a:r>
              <a:rPr lang="en-US" sz="1000" dirty="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aktivitas</a:t>
            </a:r>
            <a:r>
              <a:rPr lang="en-US" sz="1000" dirty="0">
                <a:solidFill>
                  <a:schemeClr val="dk1"/>
                </a:solidFill>
              </a:rPr>
              <a:t> </a:t>
            </a:r>
            <a:r>
              <a:rPr lang="en-US" sz="1000" dirty="0" err="1">
                <a:solidFill>
                  <a:schemeClr val="dk1"/>
                </a:solidFill>
              </a:rPr>
              <a:t>investasi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2011 :   Rp1.453.630 (-)</a:t>
            </a: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2012 :   Rp1.772.354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Kenaikan</a:t>
            </a:r>
            <a:r>
              <a:rPr lang="en-US" sz="1000" dirty="0">
                <a:solidFill>
                  <a:schemeClr val="dk1"/>
                </a:solidFill>
              </a:rPr>
              <a:t> Rp318.724 (22%)</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penerimaan</a:t>
            </a:r>
            <a:r>
              <a:rPr lang="en-US" sz="1000" dirty="0">
                <a:solidFill>
                  <a:schemeClr val="dk1"/>
                </a:solidFill>
              </a:rPr>
              <a:t> </a:t>
            </a:r>
            <a:r>
              <a:rPr lang="en-US" sz="1000" dirty="0" err="1">
                <a:solidFill>
                  <a:schemeClr val="dk1"/>
                </a:solidFill>
              </a:rPr>
              <a:t>penjualan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penerimaan</a:t>
            </a:r>
            <a:r>
              <a:rPr lang="en-US" sz="1000" dirty="0">
                <a:solidFill>
                  <a:schemeClr val="dk1"/>
                </a:solidFill>
              </a:rPr>
              <a:t> dana Perusahaan </a:t>
            </a:r>
            <a:r>
              <a:rPr lang="en-US" sz="1000" dirty="0" err="1">
                <a:solidFill>
                  <a:schemeClr val="dk1"/>
                </a:solidFill>
              </a:rPr>
              <a:t>sebesar</a:t>
            </a:r>
            <a:r>
              <a:rPr lang="en-US" sz="1000" dirty="0">
                <a:solidFill>
                  <a:schemeClr val="dk1"/>
                </a:solidFill>
              </a:rPr>
              <a:t> Rp 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Pengeluaran</a:t>
            </a:r>
            <a:r>
              <a:rPr lang="en-US" sz="1000" b="1" dirty="0">
                <a:solidFill>
                  <a:schemeClr val="dk1"/>
                </a:solidFill>
              </a:rPr>
              <a:t> Kas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perolehan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Rp1.432.350 .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Rp280.119 (20%) </a:t>
            </a:r>
            <a:r>
              <a:rPr lang="en-US" sz="1000" dirty="0" err="1">
                <a:solidFill>
                  <a:schemeClr val="dk1"/>
                </a:solidFill>
              </a:rPr>
              <a:t>menjadi</a:t>
            </a:r>
            <a:r>
              <a:rPr lang="en-US" sz="1000" dirty="0">
                <a:solidFill>
                  <a:schemeClr val="dk1"/>
                </a:solidFill>
              </a:rPr>
              <a:t> Rp1.712.469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Uang </a:t>
            </a:r>
            <a:r>
              <a:rPr lang="en-US" sz="1000" dirty="0" err="1">
                <a:solidFill>
                  <a:schemeClr val="dk1"/>
                </a:solidFill>
              </a:rPr>
              <a:t>muka</a:t>
            </a:r>
            <a:r>
              <a:rPr lang="en-US" sz="1000" dirty="0">
                <a:solidFill>
                  <a:schemeClr val="dk1"/>
                </a:solidFill>
              </a:rPr>
              <a:t> </a:t>
            </a:r>
            <a:r>
              <a:rPr lang="en-US" sz="1000" dirty="0" err="1">
                <a:solidFill>
                  <a:schemeClr val="dk1"/>
                </a:solidFill>
              </a:rPr>
              <a:t>pembelian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sebesar</a:t>
            </a:r>
            <a:r>
              <a:rPr lang="en-US" sz="1000" dirty="0">
                <a:solidFill>
                  <a:schemeClr val="dk1"/>
                </a:solidFill>
              </a:rPr>
              <a:t> Rp18.082.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Rp95.760 (530%) </a:t>
            </a:r>
            <a:r>
              <a:rPr lang="en-US" sz="1000" dirty="0" err="1">
                <a:solidFill>
                  <a:schemeClr val="dk1"/>
                </a:solidFill>
              </a:rPr>
              <a:t>menjadi</a:t>
            </a:r>
            <a:r>
              <a:rPr lang="en-US" sz="1000" dirty="0">
                <a:solidFill>
                  <a:schemeClr val="dk1"/>
                </a:solidFill>
              </a:rPr>
              <a:t> Rp113.842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Akuisisi</a:t>
            </a:r>
            <a:r>
              <a:rPr lang="en-US" sz="1000" dirty="0">
                <a:solidFill>
                  <a:schemeClr val="dk1"/>
                </a:solidFill>
              </a:rPr>
              <a:t> </a:t>
            </a:r>
            <a:r>
              <a:rPr lang="en-US" sz="1000" dirty="0" err="1">
                <a:solidFill>
                  <a:schemeClr val="dk1"/>
                </a:solidFill>
              </a:rPr>
              <a:t>Entitas</a:t>
            </a:r>
            <a:r>
              <a:rPr lang="en-US" sz="1000" dirty="0">
                <a:solidFill>
                  <a:schemeClr val="dk1"/>
                </a:solidFill>
              </a:rPr>
              <a:t> </a:t>
            </a:r>
            <a:r>
              <a:rPr lang="en-US" sz="1000" dirty="0" err="1">
                <a:solidFill>
                  <a:schemeClr val="dk1"/>
                </a:solidFill>
              </a:rPr>
              <a:t>anak</a:t>
            </a:r>
            <a:r>
              <a:rPr lang="en-US" sz="1000" dirty="0">
                <a:solidFill>
                  <a:schemeClr val="dk1"/>
                </a:solidFill>
              </a:rPr>
              <a:t> di </a:t>
            </a:r>
            <a:r>
              <a:rPr lang="en-US" sz="1000" dirty="0" err="1">
                <a:solidFill>
                  <a:schemeClr val="dk1"/>
                </a:solidFill>
              </a:rPr>
              <a:t>kuraingi</a:t>
            </a:r>
            <a:r>
              <a:rPr lang="en-US" sz="1000" dirty="0">
                <a:solidFill>
                  <a:schemeClr val="dk1"/>
                </a:solidFill>
              </a:rPr>
              <a:t> kas yang </a:t>
            </a:r>
            <a:r>
              <a:rPr lang="en-US" sz="1000" dirty="0" err="1">
                <a:solidFill>
                  <a:schemeClr val="dk1"/>
                </a:solidFill>
              </a:rPr>
              <a:t>diperoleh</a:t>
            </a:r>
            <a:r>
              <a:rPr lang="en-US" sz="1000" dirty="0">
                <a:solidFill>
                  <a:schemeClr val="dk1"/>
                </a:solidFill>
              </a:rPr>
              <a:t> </a:t>
            </a:r>
            <a:r>
              <a:rPr lang="en-US" sz="1000" dirty="0" err="1">
                <a:solidFill>
                  <a:schemeClr val="dk1"/>
                </a:solidFill>
              </a:rPr>
              <a:t>sebesar</a:t>
            </a:r>
            <a:r>
              <a:rPr lang="en-US" sz="1000" dirty="0">
                <a:solidFill>
                  <a:schemeClr val="dk1"/>
                </a:solidFill>
              </a:rPr>
              <a:t> Rp14.933.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tidak</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pengakuisisian</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pengeluaran</a:t>
            </a:r>
            <a:r>
              <a:rPr lang="en-US" sz="1000" dirty="0">
                <a:solidFill>
                  <a:schemeClr val="dk1"/>
                </a:solidFill>
              </a:rPr>
              <a:t> dana </a:t>
            </a:r>
            <a:r>
              <a:rPr lang="en-US" sz="1000" dirty="0" err="1">
                <a:solidFill>
                  <a:schemeClr val="dk1"/>
                </a:solidFill>
              </a:rPr>
              <a:t>atau</a:t>
            </a:r>
            <a:r>
              <a:rPr lang="en-US" sz="1000" dirty="0">
                <a:solidFill>
                  <a:schemeClr val="dk1"/>
                </a:solidFill>
              </a:rPr>
              <a:t> kas </a:t>
            </a:r>
            <a:r>
              <a:rPr lang="en-US" sz="1000" dirty="0" err="1">
                <a:solidFill>
                  <a:schemeClr val="dk1"/>
                </a:solidFill>
              </a:rPr>
              <a:t>sebesar</a:t>
            </a:r>
            <a:r>
              <a:rPr lang="en-US" sz="1000" dirty="0">
                <a:solidFill>
                  <a:schemeClr val="dk1"/>
                </a:solidFill>
              </a:rPr>
              <a:t> Rp1.446.086.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total </a:t>
            </a:r>
            <a:r>
              <a:rPr lang="en-US" sz="1000" dirty="0" err="1">
                <a:solidFill>
                  <a:schemeClr val="dk1"/>
                </a:solidFill>
              </a:rPr>
              <a:t>pengeluaraan</a:t>
            </a:r>
            <a:r>
              <a:rPr lang="en-US" sz="1000" dirty="0">
                <a:solidFill>
                  <a:schemeClr val="dk1"/>
                </a:solidFill>
              </a:rPr>
              <a:t> </a:t>
            </a:r>
            <a:r>
              <a:rPr lang="en-US" sz="1000" dirty="0" err="1">
                <a:solidFill>
                  <a:schemeClr val="dk1"/>
                </a:solidFill>
              </a:rPr>
              <a:t>ini</a:t>
            </a:r>
            <a:r>
              <a:rPr lang="en-US" sz="1000" dirty="0">
                <a:solidFill>
                  <a:schemeClr val="dk1"/>
                </a:solidFill>
              </a:rPr>
              <a:t> naik 322.352 (22%) </a:t>
            </a:r>
            <a:r>
              <a:rPr lang="en-US" sz="1000" dirty="0" err="1">
                <a:solidFill>
                  <a:schemeClr val="dk1"/>
                </a:solidFill>
              </a:rPr>
              <a:t>menjadi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Rp 1.768.438.</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p:txBody>
      </p:sp>
    </p:spTree>
    <p:extLst>
      <p:ext uri="{BB962C8B-B14F-4D97-AF65-F5344CB8AC3E}">
        <p14:creationId xmlns:p14="http://schemas.microsoft.com/office/powerpoint/2010/main" val="6531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6984"/>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p:txBody>
      </p:sp>
      <p:pic>
        <p:nvPicPr>
          <p:cNvPr id="7" name="Picture 6">
            <a:extLst>
              <a:ext uri="{FF2B5EF4-FFF2-40B4-BE49-F238E27FC236}">
                <a16:creationId xmlns:a16="http://schemas.microsoft.com/office/drawing/2014/main" id="{1DDF6F0D-C0F6-829C-AF03-0E0FA5A46D22}"/>
              </a:ext>
            </a:extLst>
          </p:cNvPr>
          <p:cNvPicPr>
            <a:picLocks noChangeAspect="1"/>
          </p:cNvPicPr>
          <p:nvPr/>
        </p:nvPicPr>
        <p:blipFill>
          <a:blip r:embed="rId4"/>
          <a:stretch>
            <a:fillRect/>
          </a:stretch>
        </p:blipFill>
        <p:spPr>
          <a:xfrm>
            <a:off x="62345" y="1636805"/>
            <a:ext cx="7827819" cy="2764150"/>
          </a:xfrm>
          <a:prstGeom prst="rect">
            <a:avLst/>
          </a:prstGeom>
        </p:spPr>
      </p:pic>
    </p:spTree>
    <p:extLst>
      <p:ext uri="{BB962C8B-B14F-4D97-AF65-F5344CB8AC3E}">
        <p14:creationId xmlns:p14="http://schemas.microsoft.com/office/powerpoint/2010/main" val="127830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1FE9253-31AD-2E50-A2E7-7CA1706FC167}"/>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079267D4-DDF7-EA32-3BA9-21B97EC5A780}"/>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9E5FF7B3-7E15-5EA7-129D-2129B472EAB7}"/>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AC0D230-122C-FDBB-073A-F1522A94DD4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FA2C1808-AE92-FC6A-CCF2-88AC1D207C1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1DB92D92-C795-141A-55A2-BE77E92B5F34}"/>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E56A66D0-7A75-EE14-0955-08E9EA4AE01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55F87CAD-1EC1-DD72-DC59-F60DBC416EBD}"/>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3861341F-B840-DF65-0A88-6B29A9A9BC3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3D462EF0-05E5-78F1-D74A-12F7DBD480B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AD32FDC-3859-0531-2525-1F09076E159B}"/>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DFB7C00F-E9DA-0D99-02D1-2439689F1658}"/>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8D791605-AE54-D1FE-B358-1B237D211316}"/>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A65CA3DC-6704-C26A-A6A5-41764BD4AF0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C618257-06E0-75C5-F5FA-4C1F757663E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3B3A10FA-AA12-1F09-5318-3500FF52354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6FE678FE-A566-27A1-4330-A69CE683C80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4C93FDA1-4452-350F-3379-D143BC057FAE}"/>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488C1D19-2B7C-9BC4-32FB-FC03DDAFC0BB}"/>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Arus</a:t>
            </a:r>
            <a:r>
              <a:rPr lang="en-US" sz="1000" b="1" dirty="0">
                <a:solidFill>
                  <a:schemeClr val="dk1"/>
                </a:solidFill>
              </a:rPr>
              <a:t> kas </a:t>
            </a:r>
            <a:r>
              <a:rPr lang="en-US" sz="1000" b="1" dirty="0" err="1">
                <a:solidFill>
                  <a:schemeClr val="dk1"/>
                </a:solidFill>
              </a:rPr>
              <a:t>dari</a:t>
            </a:r>
            <a:r>
              <a:rPr lang="en-US" sz="1000" b="1" dirty="0">
                <a:solidFill>
                  <a:schemeClr val="dk1"/>
                </a:solidFill>
              </a:rPr>
              <a:t> </a:t>
            </a:r>
            <a:r>
              <a:rPr lang="en-US" sz="1000" b="1" dirty="0" err="1">
                <a:solidFill>
                  <a:schemeClr val="dk1"/>
                </a:solidFill>
              </a:rPr>
              <a:t>aktivitas</a:t>
            </a:r>
            <a:r>
              <a:rPr lang="en-US" sz="1000" b="1" dirty="0">
                <a:solidFill>
                  <a:schemeClr val="dk1"/>
                </a:solidFill>
              </a:rPr>
              <a:t> </a:t>
            </a:r>
            <a:r>
              <a:rPr lang="en-US" sz="1000" b="1" dirty="0" err="1">
                <a:solidFill>
                  <a:schemeClr val="dk1"/>
                </a:solidFill>
              </a:rPr>
              <a:t>pendanaaan</a:t>
            </a:r>
            <a:endParaRPr lang="en-US" sz="1000" b="1"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2011 : Rp79.767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2012 : Rp142.630 (+)</a:t>
            </a:r>
          </a:p>
          <a:p>
            <a:pPr marL="0" lvl="0" indent="0" algn="l" rtl="0">
              <a:lnSpc>
                <a:spcPct val="150000"/>
              </a:lnSpc>
              <a:spcBef>
                <a:spcPts val="0"/>
              </a:spcBef>
              <a:spcAft>
                <a:spcPts val="0"/>
              </a:spcAft>
              <a:buClr>
                <a:srgbClr val="000000"/>
              </a:buClr>
              <a:buSzPts val="1100"/>
              <a:buFont typeface="Arial"/>
              <a:buNone/>
            </a:pPr>
            <a:r>
              <a:rPr lang="en-US" sz="1000" dirty="0" err="1">
                <a:solidFill>
                  <a:schemeClr val="dk1"/>
                </a:solidFill>
              </a:rPr>
              <a:t>Kenaikan</a:t>
            </a:r>
            <a:r>
              <a:rPr lang="en-US" sz="1000" dirty="0">
                <a:solidFill>
                  <a:schemeClr val="dk1"/>
                </a:solidFill>
              </a:rPr>
              <a:t> Rp 222.397 (279%)</a:t>
            </a:r>
          </a:p>
          <a:p>
            <a:pPr marL="0" lvl="0" indent="0" algn="l" rtl="0">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perusahaan</a:t>
            </a:r>
            <a:r>
              <a:rPr lang="en-US" sz="1000" dirty="0">
                <a:solidFill>
                  <a:schemeClr val="dk1"/>
                </a:solidFill>
              </a:rPr>
              <a:t> </a:t>
            </a:r>
            <a:r>
              <a:rPr lang="en-US" sz="1000" dirty="0" err="1">
                <a:solidFill>
                  <a:schemeClr val="dk1"/>
                </a:solidFill>
              </a:rPr>
              <a:t>sebesar</a:t>
            </a:r>
            <a:r>
              <a:rPr lang="en-US" sz="1000" dirty="0">
                <a:solidFill>
                  <a:schemeClr val="dk1"/>
                </a:solidFill>
              </a:rPr>
              <a:t> Rp 660.818.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342.380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(-52%) </a:t>
            </a:r>
            <a:r>
              <a:rPr lang="en-US" sz="1000" dirty="0" err="1">
                <a:solidFill>
                  <a:schemeClr val="dk1"/>
                </a:solidFill>
              </a:rPr>
              <a:t>menjadi</a:t>
            </a:r>
            <a:r>
              <a:rPr lang="en-US" sz="1000" dirty="0">
                <a:solidFill>
                  <a:schemeClr val="dk1"/>
                </a:solidFill>
              </a:rPr>
              <a:t> Rp 318.438</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sebesar</a:t>
            </a:r>
            <a:r>
              <a:rPr lang="en-US" sz="1000" dirty="0">
                <a:solidFill>
                  <a:schemeClr val="dk1"/>
                </a:solidFill>
              </a:rPr>
              <a:t> Rp 884.834.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237.584 (-27%) </a:t>
            </a:r>
            <a:r>
              <a:rPr lang="en-US" sz="1000" dirty="0" err="1">
                <a:solidFill>
                  <a:schemeClr val="dk1"/>
                </a:solidFill>
              </a:rPr>
              <a:t>menjadi</a:t>
            </a:r>
            <a:r>
              <a:rPr lang="en-US" sz="1000" dirty="0">
                <a:solidFill>
                  <a:schemeClr val="dk1"/>
                </a:solidFill>
              </a:rPr>
              <a:t> Rp 648.800</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Total </a:t>
            </a:r>
            <a:r>
              <a:rPr lang="en-US" sz="1000" dirty="0" err="1">
                <a:solidFill>
                  <a:schemeClr val="dk1"/>
                </a:solidFill>
              </a:rPr>
              <a:t>penggunaan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1.545.202.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579.964 (-38%) </a:t>
            </a:r>
            <a:r>
              <a:rPr lang="en-US" sz="1000" dirty="0" err="1">
                <a:solidFill>
                  <a:schemeClr val="dk1"/>
                </a:solidFill>
              </a:rPr>
              <a:t>menjadi</a:t>
            </a:r>
            <a:r>
              <a:rPr lang="en-US" sz="1000" dirty="0">
                <a:solidFill>
                  <a:schemeClr val="dk1"/>
                </a:solidFill>
              </a:rPr>
              <a:t> Rp 965.238</a:t>
            </a: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Penggunaan</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a:t>
            </a:r>
            <a:r>
              <a:rPr lang="en-US" sz="1000" dirty="0" err="1">
                <a:solidFill>
                  <a:schemeClr val="dk1"/>
                </a:solidFill>
              </a:rPr>
              <a:t>sebesar</a:t>
            </a:r>
            <a:r>
              <a:rPr lang="en-US" sz="1000" dirty="0">
                <a:solidFill>
                  <a:schemeClr val="dk1"/>
                </a:solidFill>
              </a:rPr>
              <a:t> Rp 652.640.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naik </a:t>
            </a:r>
            <a:r>
              <a:rPr lang="en-US" sz="1000" dirty="0" err="1">
                <a:solidFill>
                  <a:schemeClr val="dk1"/>
                </a:solidFill>
              </a:rPr>
              <a:t>sebesar</a:t>
            </a:r>
            <a:r>
              <a:rPr lang="en-US" sz="1000" dirty="0">
                <a:solidFill>
                  <a:schemeClr val="dk1"/>
                </a:solidFill>
              </a:rPr>
              <a:t> Rp 36.076 (6%) </a:t>
            </a:r>
            <a:r>
              <a:rPr lang="en-US" sz="1000" dirty="0" err="1">
                <a:solidFill>
                  <a:schemeClr val="dk1"/>
                </a:solidFill>
              </a:rPr>
              <a:t>menjadi</a:t>
            </a: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668.716</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sebesar</a:t>
            </a:r>
            <a:r>
              <a:rPr lang="en-US" sz="1000" dirty="0">
                <a:solidFill>
                  <a:schemeClr val="dk1"/>
                </a:solidFill>
              </a:rPr>
              <a:t> RP 426.640.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pembayaraan</a:t>
            </a:r>
            <a:r>
              <a:rPr lang="en-US" sz="1000" dirty="0">
                <a:solidFill>
                  <a:schemeClr val="dk1"/>
                </a:solidFill>
              </a:rPr>
              <a:t> </a:t>
            </a:r>
            <a:r>
              <a:rPr lang="en-US" sz="1000" dirty="0" err="1">
                <a:solidFill>
                  <a:schemeClr val="dk1"/>
                </a:solidFill>
              </a:rPr>
              <a:t>ini</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335.790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(-79%) </a:t>
            </a:r>
            <a:r>
              <a:rPr lang="en-US" sz="1000" dirty="0" err="1">
                <a:solidFill>
                  <a:schemeClr val="dk1"/>
                </a:solidFill>
              </a:rPr>
              <a:t>menjadi</a:t>
            </a:r>
            <a:r>
              <a:rPr lang="en-US" sz="1000" dirty="0">
                <a:solidFill>
                  <a:schemeClr val="dk1"/>
                </a:solidFill>
              </a:rPr>
              <a:t> Rp 90.680.</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280363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85ABAF9-02EA-3C1B-6CBA-93A460E25F91}"/>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9E5F918F-9E04-DC26-A296-18A0DF86A08E}"/>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AA3AC8B7-D792-CF61-4D4B-71A7EEAA766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91BE15C-19DE-EB1B-878B-5BCC88D85B4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C5DBE90A-73E3-9156-4641-EFB50392DFA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ACF034C5-6A8A-B434-597E-CCBC8764BB1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9C1A0C04-C009-0803-C490-159818A0384E}"/>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99F42BC7-B1C2-4F54-2E34-8997FFF2146B}"/>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73A617CA-0560-5CD2-E590-D9D6E2EEA6AB}"/>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15E92140-55C7-ADBB-C67F-A29BE04286B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E40DBBF-D7A7-DCE3-D517-C3BF3FA0732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B0610578-0BEA-D5FB-3185-0DF4F75155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23731411-2308-B9FA-80E5-A0063BB30C9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76862783-45A1-DED7-0271-A2CB25575FFB}"/>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7CDE9D4-788B-8DF6-E851-F3E4243A601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23787210-290C-6DE4-9D1D-CF18D07F5063}"/>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D80364B8-2444-B17B-A13C-856359B602A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A936AE91-5E7E-2AD8-ECAD-09E5BF55D389}"/>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EF89B584-A5AD-45D4-484D-952977DC97D0}"/>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Clr>
                <a:srgbClr val="000000"/>
              </a:buClr>
              <a:buSzPts val="1100"/>
            </a:pPr>
            <a:r>
              <a:rPr lang="en-US" sz="1000" b="1" dirty="0" err="1">
                <a:solidFill>
                  <a:schemeClr val="dk1"/>
                </a:solidFill>
              </a:rPr>
              <a:t>Peenggunaan</a:t>
            </a:r>
            <a:r>
              <a:rPr lang="en-US" sz="1000" b="1" dirty="0">
                <a:solidFill>
                  <a:schemeClr val="dk1"/>
                </a:solidFill>
              </a:rPr>
              <a:t> Dana</a:t>
            </a:r>
          </a:p>
          <a:p>
            <a:pPr lvl="0" algn="l" rtl="0">
              <a:lnSpc>
                <a:spcPct val="150000"/>
              </a:lnSpc>
              <a:spcBef>
                <a:spcPts val="0"/>
              </a:spcBef>
              <a:spcAft>
                <a:spcPts val="0"/>
              </a:spcAft>
              <a:buClr>
                <a:srgbClr val="000000"/>
              </a:buClr>
              <a:buSzPts val="1100"/>
            </a:pPr>
            <a:r>
              <a:rPr lang="en-US" sz="1000" dirty="0">
                <a:solidFill>
                  <a:schemeClr val="dk1"/>
                </a:solidFill>
              </a:rPr>
              <a:t>Di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Panjang </a:t>
            </a:r>
            <a:r>
              <a:rPr lang="en-US" sz="1000" dirty="0" err="1">
                <a:solidFill>
                  <a:schemeClr val="dk1"/>
                </a:solidFill>
              </a:rPr>
              <a:t>sebesar</a:t>
            </a:r>
            <a:r>
              <a:rPr lang="en-US" sz="1000" dirty="0">
                <a:solidFill>
                  <a:schemeClr val="dk1"/>
                </a:solidFill>
              </a:rPr>
              <a:t> Rp 542.574.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504.877 (93%%) </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37.697</a:t>
            </a:r>
          </a:p>
          <a:p>
            <a:pPr lvl="0" algn="l" rtl="0">
              <a:lnSpc>
                <a:spcPct val="150000"/>
              </a:lnSpc>
              <a:spcBef>
                <a:spcPts val="0"/>
              </a:spcBef>
              <a:spcAft>
                <a:spcPts val="0"/>
              </a:spcAft>
              <a:buClr>
                <a:srgbClr val="000000"/>
              </a:buClr>
              <a:buSzPts val="1100"/>
            </a:pPr>
            <a:r>
              <a:rPr lang="en-US" sz="1000" dirty="0" err="1">
                <a:solidFill>
                  <a:schemeClr val="dk1"/>
                </a:solidFill>
              </a:rPr>
              <a:t>Ditahun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kepada</a:t>
            </a:r>
            <a:r>
              <a:rPr lang="en-US" sz="1000" dirty="0">
                <a:solidFill>
                  <a:schemeClr val="dk1"/>
                </a:solidFill>
              </a:rPr>
              <a:t> non </a:t>
            </a:r>
            <a:r>
              <a:rPr lang="en-US" sz="1000" dirty="0" err="1">
                <a:solidFill>
                  <a:schemeClr val="dk1"/>
                </a:solidFill>
              </a:rPr>
              <a:t>etitas</a:t>
            </a:r>
            <a:r>
              <a:rPr lang="en-US" sz="1000" dirty="0">
                <a:solidFill>
                  <a:schemeClr val="dk1"/>
                </a:solidFill>
              </a:rPr>
              <a:t> </a:t>
            </a:r>
            <a:r>
              <a:rPr lang="en-US" sz="1000" dirty="0" err="1">
                <a:solidFill>
                  <a:schemeClr val="dk1"/>
                </a:solidFill>
              </a:rPr>
              <a:t>anak</a:t>
            </a:r>
            <a:r>
              <a:rPr lang="en-US" sz="1000" dirty="0">
                <a:solidFill>
                  <a:schemeClr val="dk1"/>
                </a:solidFill>
              </a:rPr>
              <a:t> </a:t>
            </a:r>
            <a:r>
              <a:rPr lang="en-US" sz="1000" dirty="0" err="1">
                <a:solidFill>
                  <a:schemeClr val="dk1"/>
                </a:solidFill>
              </a:rPr>
              <a:t>sebesar</a:t>
            </a:r>
            <a:r>
              <a:rPr lang="en-US" sz="1000" dirty="0">
                <a:solidFill>
                  <a:schemeClr val="dk1"/>
                </a:solidFill>
              </a:rPr>
              <a:t> Rp 2.423.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2.739 (113%)</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5.162</a:t>
            </a:r>
          </a:p>
          <a:p>
            <a:pPr lvl="0" algn="l" rtl="0">
              <a:lnSpc>
                <a:spcPct val="150000"/>
              </a:lnSpc>
              <a:spcBef>
                <a:spcPts val="0"/>
              </a:spcBef>
              <a:spcAft>
                <a:spcPts val="0"/>
              </a:spcAft>
              <a:buClr>
                <a:srgbClr val="000000"/>
              </a:buClr>
              <a:buSzPts val="1100"/>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sewa</a:t>
            </a:r>
            <a:r>
              <a:rPr lang="en-US" sz="1000" dirty="0">
                <a:solidFill>
                  <a:schemeClr val="dk1"/>
                </a:solidFill>
              </a:rPr>
              <a:t> </a:t>
            </a:r>
            <a:r>
              <a:rPr lang="en-US" sz="1000" dirty="0" err="1">
                <a:solidFill>
                  <a:schemeClr val="dk1"/>
                </a:solidFill>
              </a:rPr>
              <a:t>pembiyaan</a:t>
            </a:r>
            <a:r>
              <a:rPr lang="en-US" sz="1000" dirty="0">
                <a:solidFill>
                  <a:schemeClr val="dk1"/>
                </a:solidFill>
              </a:rPr>
              <a:t> </a:t>
            </a:r>
            <a:r>
              <a:rPr lang="en-US" sz="1000" dirty="0" err="1">
                <a:solidFill>
                  <a:schemeClr val="dk1"/>
                </a:solidFill>
              </a:rPr>
              <a:t>sebesar</a:t>
            </a:r>
            <a:r>
              <a:rPr lang="en-US" sz="1000" dirty="0">
                <a:solidFill>
                  <a:schemeClr val="dk1"/>
                </a:solidFill>
              </a:rPr>
              <a:t> Rp 842.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659 (-78%) </a:t>
            </a:r>
            <a:r>
              <a:rPr lang="en-US" sz="1000" dirty="0" err="1">
                <a:solidFill>
                  <a:schemeClr val="dk1"/>
                </a:solidFill>
              </a:rPr>
              <a:t>menjadi</a:t>
            </a:r>
            <a:r>
              <a:rPr lang="en-US" sz="1000" dirty="0">
                <a:solidFill>
                  <a:schemeClr val="dk1"/>
                </a:solidFill>
              </a:rPr>
              <a:t> Rp 183.</a:t>
            </a:r>
          </a:p>
          <a:p>
            <a:pPr lvl="0" algn="l" rtl="0">
              <a:lnSpc>
                <a:spcPct val="150000"/>
              </a:lnSpc>
              <a:spcBef>
                <a:spcPts val="0"/>
              </a:spcBef>
              <a:spcAft>
                <a:spcPts val="0"/>
              </a:spcAft>
              <a:buClr>
                <a:srgbClr val="000000"/>
              </a:buClr>
              <a:buSzPts val="1100"/>
            </a:pPr>
            <a:r>
              <a:rPr lang="en-US" sz="1000" dirty="0">
                <a:solidFill>
                  <a:schemeClr val="dk1"/>
                </a:solidFill>
              </a:rPr>
              <a:t>Total </a:t>
            </a:r>
            <a:r>
              <a:rPr lang="en-US" sz="1000" dirty="0" err="1">
                <a:solidFill>
                  <a:schemeClr val="dk1"/>
                </a:solidFill>
              </a:rPr>
              <a:t>pengeluaraan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1.625.119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802.511 (-49%) </a:t>
            </a:r>
            <a:r>
              <a:rPr lang="en-US" sz="1000" dirty="0" err="1">
                <a:solidFill>
                  <a:schemeClr val="dk1"/>
                </a:solidFill>
              </a:rPr>
              <a:t>menjadi</a:t>
            </a:r>
            <a:r>
              <a:rPr lang="en-US" sz="1000" dirty="0">
                <a:solidFill>
                  <a:schemeClr val="dk1"/>
                </a:solidFill>
              </a:rPr>
              <a:t> Rp 822.608</a:t>
            </a: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marL="0" lvl="0" indent="0" algn="l" rtl="0">
              <a:lnSpc>
                <a:spcPct val="150000"/>
              </a:lnSpc>
              <a:spcBef>
                <a:spcPts val="0"/>
              </a:spcBef>
              <a:spcAft>
                <a:spcPts val="0"/>
              </a:spcAft>
              <a:buClr>
                <a:srgbClr val="000000"/>
              </a:buClr>
              <a:buSzPts val="1100"/>
            </a:pP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349628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3423</TotalTime>
  <Words>14564</Words>
  <Application>Microsoft Office PowerPoint</Application>
  <PresentationFormat>Peragaan Layar (16:9)</PresentationFormat>
  <Paragraphs>3711</Paragraphs>
  <Slides>208</Slides>
  <Notes>168</Notes>
  <HiddenSlides>0</HiddenSlides>
  <MMClips>0</MMClips>
  <ScaleCrop>false</ScaleCrop>
  <HeadingPairs>
    <vt:vector size="4" baseType="variant">
      <vt:variant>
        <vt:lpstr>Tema</vt:lpstr>
      </vt:variant>
      <vt:variant>
        <vt:i4>1</vt:i4>
      </vt:variant>
      <vt:variant>
        <vt:lpstr>Judul Slide</vt:lpstr>
      </vt:variant>
      <vt:variant>
        <vt:i4>208</vt:i4>
      </vt:variant>
    </vt:vector>
  </HeadingPairs>
  <TitlesOfParts>
    <vt:vector size="209"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176</cp:revision>
  <dcterms:modified xsi:type="dcterms:W3CDTF">2025-08-15T09:05:36Z</dcterms:modified>
</cp:coreProperties>
</file>